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691" r:id="rId2"/>
    <p:sldMasterId id="2147483703" r:id="rId3"/>
    <p:sldMasterId id="2147483715" r:id="rId4"/>
    <p:sldMasterId id="2147483727" r:id="rId5"/>
  </p:sldMasterIdLst>
  <p:notesMasterIdLst>
    <p:notesMasterId r:id="rId72"/>
  </p:notesMasterIdLst>
  <p:sldIdLst>
    <p:sldId id="615" r:id="rId6"/>
    <p:sldId id="627" r:id="rId7"/>
    <p:sldId id="696" r:id="rId8"/>
    <p:sldId id="697" r:id="rId9"/>
    <p:sldId id="628" r:id="rId10"/>
    <p:sldId id="638" r:id="rId11"/>
    <p:sldId id="639" r:id="rId12"/>
    <p:sldId id="676" r:id="rId13"/>
    <p:sldId id="641" r:id="rId14"/>
    <p:sldId id="644" r:id="rId15"/>
    <p:sldId id="699" r:id="rId16"/>
    <p:sldId id="698" r:id="rId17"/>
    <p:sldId id="675" r:id="rId18"/>
    <p:sldId id="647" r:id="rId19"/>
    <p:sldId id="700" r:id="rId20"/>
    <p:sldId id="648" r:id="rId21"/>
    <p:sldId id="649" r:id="rId22"/>
    <p:sldId id="650" r:id="rId23"/>
    <p:sldId id="677" r:id="rId24"/>
    <p:sldId id="659" r:id="rId25"/>
    <p:sldId id="653" r:id="rId26"/>
    <p:sldId id="654" r:id="rId27"/>
    <p:sldId id="663" r:id="rId28"/>
    <p:sldId id="678" r:id="rId29"/>
    <p:sldId id="679" r:id="rId30"/>
    <p:sldId id="680" r:id="rId31"/>
    <p:sldId id="681" r:id="rId32"/>
    <p:sldId id="684" r:id="rId33"/>
    <p:sldId id="672" r:id="rId34"/>
    <p:sldId id="685" r:id="rId35"/>
    <p:sldId id="687" r:id="rId36"/>
    <p:sldId id="689" r:id="rId37"/>
    <p:sldId id="691" r:id="rId38"/>
    <p:sldId id="692" r:id="rId39"/>
    <p:sldId id="693" r:id="rId40"/>
    <p:sldId id="695" r:id="rId41"/>
    <p:sldId id="694" r:id="rId42"/>
    <p:sldId id="673" r:id="rId43"/>
    <p:sldId id="701" r:id="rId44"/>
    <p:sldId id="702" r:id="rId45"/>
    <p:sldId id="703" r:id="rId46"/>
    <p:sldId id="704" r:id="rId47"/>
    <p:sldId id="705" r:id="rId48"/>
    <p:sldId id="259" r:id="rId49"/>
    <p:sldId id="260" r:id="rId50"/>
    <p:sldId id="264" r:id="rId51"/>
    <p:sldId id="261" r:id="rId52"/>
    <p:sldId id="262" r:id="rId53"/>
    <p:sldId id="706" r:id="rId54"/>
    <p:sldId id="707" r:id="rId55"/>
    <p:sldId id="265" r:id="rId56"/>
    <p:sldId id="266" r:id="rId57"/>
    <p:sldId id="263" r:id="rId58"/>
    <p:sldId id="267" r:id="rId59"/>
    <p:sldId id="269" r:id="rId60"/>
    <p:sldId id="287" r:id="rId61"/>
    <p:sldId id="270" r:id="rId62"/>
    <p:sldId id="285" r:id="rId63"/>
    <p:sldId id="275" r:id="rId64"/>
    <p:sldId id="271" r:id="rId65"/>
    <p:sldId id="278" r:id="rId66"/>
    <p:sldId id="286" r:id="rId67"/>
    <p:sldId id="272" r:id="rId68"/>
    <p:sldId id="274" r:id="rId69"/>
    <p:sldId id="284" r:id="rId70"/>
    <p:sldId id="268"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6699FF"/>
    <a:srgbClr val="CC9900"/>
    <a:srgbClr val="CC00CC"/>
    <a:srgbClr val="008000"/>
    <a:srgbClr val="FF9933"/>
    <a:srgbClr val="A50021"/>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8" autoAdjust="0"/>
    <p:restoredTop sz="93467" autoAdjust="0"/>
  </p:normalViewPr>
  <p:slideViewPr>
    <p:cSldViewPr>
      <p:cViewPr varScale="1">
        <p:scale>
          <a:sx n="116" d="100"/>
          <a:sy n="116" d="100"/>
        </p:scale>
        <p:origin x="151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46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dirty="0"/>
              <a:t>Estimated Cost Comparison of Energy</a:t>
            </a:r>
            <a:r>
              <a:rPr lang="en-US" baseline="0" dirty="0"/>
              <a:t> Sources Planned by 2022</a:t>
            </a:r>
            <a:endParaRPr lang="en-US" dirty="0"/>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53783902012249"/>
          <c:y val="7.4992421839875395E-2"/>
          <c:w val="0.89746216097987763"/>
          <c:h val="0.69238164298897009"/>
        </c:manualLayout>
      </c:layout>
      <c:barChart>
        <c:barDir val="col"/>
        <c:grouping val="stacked"/>
        <c:varyColors val="0"/>
        <c:ser>
          <c:idx val="0"/>
          <c:order val="0"/>
          <c:tx>
            <c:v>Capital</c:v>
          </c:tx>
          <c:spPr>
            <a:solidFill>
              <a:schemeClr val="accent1"/>
            </a:solidFill>
            <a:ln>
              <a:noFill/>
            </a:ln>
            <a:effectLst/>
          </c:spPr>
          <c:invertIfNegative val="0"/>
          <c:cat>
            <c:strRef>
              <c:f>Sheet2!$A$31:$A$44</c:f>
              <c:strCache>
                <c:ptCount val="11"/>
                <c:pt idx="0">
                  <c:v>Conventional CC</c:v>
                </c:pt>
                <c:pt idx="1">
                  <c:v>Advanced CC</c:v>
                </c:pt>
                <c:pt idx="2">
                  <c:v>Advanced CT</c:v>
                </c:pt>
                <c:pt idx="3">
                  <c:v>Advanced nuclear</c:v>
                </c:pt>
                <c:pt idx="4">
                  <c:v>Geothermal</c:v>
                </c:pt>
                <c:pt idx="5">
                  <c:v>Biomass</c:v>
                </c:pt>
                <c:pt idx="7">
                  <c:v>Wind, onshore</c:v>
                </c:pt>
                <c:pt idx="8">
                  <c:v>Wind, offshore</c:v>
                </c:pt>
                <c:pt idx="9">
                  <c:v>Solar PV</c:v>
                </c:pt>
                <c:pt idx="10">
                  <c:v>Hydroelectric</c:v>
                </c:pt>
              </c:strCache>
            </c:strRef>
          </c:cat>
          <c:val>
            <c:numRef>
              <c:f>Sheet2!$C$31:$C$44</c:f>
              <c:numCache>
                <c:formatCode>General</c:formatCode>
                <c:ptCount val="11"/>
                <c:pt idx="0">
                  <c:v>13</c:v>
                </c:pt>
                <c:pt idx="1">
                  <c:v>15.5</c:v>
                </c:pt>
                <c:pt idx="2">
                  <c:v>22.7</c:v>
                </c:pt>
                <c:pt idx="3">
                  <c:v>67</c:v>
                </c:pt>
                <c:pt idx="4">
                  <c:v>28.3</c:v>
                </c:pt>
                <c:pt idx="5">
                  <c:v>40.299999999999997</c:v>
                </c:pt>
                <c:pt idx="7">
                  <c:v>33</c:v>
                </c:pt>
                <c:pt idx="8">
                  <c:v>102.6</c:v>
                </c:pt>
                <c:pt idx="9">
                  <c:v>48.2</c:v>
                </c:pt>
                <c:pt idx="10">
                  <c:v>56.7</c:v>
                </c:pt>
              </c:numCache>
            </c:numRef>
          </c:val>
          <c:extLst>
            <c:ext xmlns:c16="http://schemas.microsoft.com/office/drawing/2014/chart" uri="{C3380CC4-5D6E-409C-BE32-E72D297353CC}">
              <c16:uniqueId val="{00000000-D60D-4A54-B52F-569C697BFAC8}"/>
            </c:ext>
          </c:extLst>
        </c:ser>
        <c:ser>
          <c:idx val="1"/>
          <c:order val="1"/>
          <c:tx>
            <c:v>O&amp;M</c:v>
          </c:tx>
          <c:spPr>
            <a:solidFill>
              <a:schemeClr val="accent2"/>
            </a:solidFill>
            <a:ln>
              <a:noFill/>
            </a:ln>
            <a:effectLst/>
          </c:spPr>
          <c:invertIfNegative val="0"/>
          <c:cat>
            <c:strRef>
              <c:f>Sheet2!$A$31:$A$44</c:f>
              <c:strCache>
                <c:ptCount val="11"/>
                <c:pt idx="0">
                  <c:v>Conventional CC</c:v>
                </c:pt>
                <c:pt idx="1">
                  <c:v>Advanced CC</c:v>
                </c:pt>
                <c:pt idx="2">
                  <c:v>Advanced CT</c:v>
                </c:pt>
                <c:pt idx="3">
                  <c:v>Advanced nuclear</c:v>
                </c:pt>
                <c:pt idx="4">
                  <c:v>Geothermal</c:v>
                </c:pt>
                <c:pt idx="5">
                  <c:v>Biomass</c:v>
                </c:pt>
                <c:pt idx="7">
                  <c:v>Wind, onshore</c:v>
                </c:pt>
                <c:pt idx="8">
                  <c:v>Wind, offshore</c:v>
                </c:pt>
                <c:pt idx="9">
                  <c:v>Solar PV</c:v>
                </c:pt>
                <c:pt idx="10">
                  <c:v>Hydroelectric</c:v>
                </c:pt>
              </c:strCache>
            </c:strRef>
          </c:cat>
          <c:val>
            <c:numRef>
              <c:f>Sheet2!$D$31:$D$44</c:f>
              <c:numCache>
                <c:formatCode>General</c:formatCode>
                <c:ptCount val="11"/>
                <c:pt idx="0">
                  <c:v>1.5</c:v>
                </c:pt>
                <c:pt idx="1">
                  <c:v>1.3</c:v>
                </c:pt>
                <c:pt idx="2">
                  <c:v>2.6</c:v>
                </c:pt>
                <c:pt idx="3">
                  <c:v>12.9</c:v>
                </c:pt>
                <c:pt idx="4">
                  <c:v>13.5</c:v>
                </c:pt>
                <c:pt idx="5">
                  <c:v>15.4</c:v>
                </c:pt>
                <c:pt idx="7">
                  <c:v>12.7</c:v>
                </c:pt>
                <c:pt idx="8">
                  <c:v>20</c:v>
                </c:pt>
                <c:pt idx="9">
                  <c:v>7.5</c:v>
                </c:pt>
                <c:pt idx="10">
                  <c:v>14</c:v>
                </c:pt>
              </c:numCache>
            </c:numRef>
          </c:val>
          <c:extLst>
            <c:ext xmlns:c16="http://schemas.microsoft.com/office/drawing/2014/chart" uri="{C3380CC4-5D6E-409C-BE32-E72D297353CC}">
              <c16:uniqueId val="{00000001-D60D-4A54-B52F-569C697BFAC8}"/>
            </c:ext>
          </c:extLst>
        </c:ser>
        <c:ser>
          <c:idx val="2"/>
          <c:order val="2"/>
          <c:tx>
            <c:v>Fuel</c:v>
          </c:tx>
          <c:spPr>
            <a:solidFill>
              <a:schemeClr val="accent3"/>
            </a:solidFill>
            <a:ln>
              <a:noFill/>
            </a:ln>
            <a:effectLst/>
          </c:spPr>
          <c:invertIfNegative val="0"/>
          <c:cat>
            <c:strRef>
              <c:f>Sheet2!$A$31:$A$44</c:f>
              <c:strCache>
                <c:ptCount val="11"/>
                <c:pt idx="0">
                  <c:v>Conventional CC</c:v>
                </c:pt>
                <c:pt idx="1">
                  <c:v>Advanced CC</c:v>
                </c:pt>
                <c:pt idx="2">
                  <c:v>Advanced CT</c:v>
                </c:pt>
                <c:pt idx="3">
                  <c:v>Advanced nuclear</c:v>
                </c:pt>
                <c:pt idx="4">
                  <c:v>Geothermal</c:v>
                </c:pt>
                <c:pt idx="5">
                  <c:v>Biomass</c:v>
                </c:pt>
                <c:pt idx="7">
                  <c:v>Wind, onshore</c:v>
                </c:pt>
                <c:pt idx="8">
                  <c:v>Wind, offshore</c:v>
                </c:pt>
                <c:pt idx="9">
                  <c:v>Solar PV</c:v>
                </c:pt>
                <c:pt idx="10">
                  <c:v>Hydroelectric</c:v>
                </c:pt>
              </c:strCache>
            </c:strRef>
          </c:cat>
          <c:val>
            <c:numRef>
              <c:f>Sheet2!$E$31:$E$44</c:f>
              <c:numCache>
                <c:formatCode>General</c:formatCode>
                <c:ptCount val="11"/>
                <c:pt idx="0">
                  <c:v>32.799999999999997</c:v>
                </c:pt>
                <c:pt idx="1">
                  <c:v>30.3</c:v>
                </c:pt>
                <c:pt idx="2">
                  <c:v>51.3</c:v>
                </c:pt>
                <c:pt idx="3">
                  <c:v>9.3000000000000007</c:v>
                </c:pt>
                <c:pt idx="4">
                  <c:v>0</c:v>
                </c:pt>
                <c:pt idx="5">
                  <c:v>45</c:v>
                </c:pt>
                <c:pt idx="7">
                  <c:v>0</c:v>
                </c:pt>
                <c:pt idx="8">
                  <c:v>0</c:v>
                </c:pt>
                <c:pt idx="9">
                  <c:v>0</c:v>
                </c:pt>
                <c:pt idx="10">
                  <c:v>1.3</c:v>
                </c:pt>
              </c:numCache>
            </c:numRef>
          </c:val>
          <c:extLst>
            <c:ext xmlns:c16="http://schemas.microsoft.com/office/drawing/2014/chart" uri="{C3380CC4-5D6E-409C-BE32-E72D297353CC}">
              <c16:uniqueId val="{00000002-D60D-4A54-B52F-569C697BFAC8}"/>
            </c:ext>
          </c:extLst>
        </c:ser>
        <c:ser>
          <c:idx val="3"/>
          <c:order val="3"/>
          <c:tx>
            <c:v>Transmission</c:v>
          </c:tx>
          <c:spPr>
            <a:solidFill>
              <a:schemeClr val="accent4"/>
            </a:solidFill>
            <a:ln>
              <a:noFill/>
            </a:ln>
            <a:effectLst/>
          </c:spPr>
          <c:invertIfNegative val="0"/>
          <c:cat>
            <c:strRef>
              <c:f>Sheet2!$A$31:$A$44</c:f>
              <c:strCache>
                <c:ptCount val="11"/>
                <c:pt idx="0">
                  <c:v>Conventional CC</c:v>
                </c:pt>
                <c:pt idx="1">
                  <c:v>Advanced CC</c:v>
                </c:pt>
                <c:pt idx="2">
                  <c:v>Advanced CT</c:v>
                </c:pt>
                <c:pt idx="3">
                  <c:v>Advanced nuclear</c:v>
                </c:pt>
                <c:pt idx="4">
                  <c:v>Geothermal</c:v>
                </c:pt>
                <c:pt idx="5">
                  <c:v>Biomass</c:v>
                </c:pt>
                <c:pt idx="7">
                  <c:v>Wind, onshore</c:v>
                </c:pt>
                <c:pt idx="8">
                  <c:v>Wind, offshore</c:v>
                </c:pt>
                <c:pt idx="9">
                  <c:v>Solar PV</c:v>
                </c:pt>
                <c:pt idx="10">
                  <c:v>Hydroelectric</c:v>
                </c:pt>
              </c:strCache>
            </c:strRef>
          </c:cat>
          <c:val>
            <c:numRef>
              <c:f>Sheet2!$F$31:$F$44</c:f>
              <c:numCache>
                <c:formatCode>General</c:formatCode>
                <c:ptCount val="11"/>
                <c:pt idx="0">
                  <c:v>1</c:v>
                </c:pt>
                <c:pt idx="1">
                  <c:v>1.1000000000000001</c:v>
                </c:pt>
                <c:pt idx="2">
                  <c:v>2.9</c:v>
                </c:pt>
                <c:pt idx="3">
                  <c:v>0.9</c:v>
                </c:pt>
                <c:pt idx="4">
                  <c:v>1.3</c:v>
                </c:pt>
                <c:pt idx="5">
                  <c:v>1.5</c:v>
                </c:pt>
                <c:pt idx="7">
                  <c:v>2.4</c:v>
                </c:pt>
                <c:pt idx="8">
                  <c:v>2</c:v>
                </c:pt>
                <c:pt idx="9">
                  <c:v>3.3</c:v>
                </c:pt>
                <c:pt idx="10">
                  <c:v>1.8</c:v>
                </c:pt>
              </c:numCache>
            </c:numRef>
          </c:val>
          <c:extLst>
            <c:ext xmlns:c16="http://schemas.microsoft.com/office/drawing/2014/chart" uri="{C3380CC4-5D6E-409C-BE32-E72D297353CC}">
              <c16:uniqueId val="{00000003-D60D-4A54-B52F-569C697BFAC8}"/>
            </c:ext>
          </c:extLst>
        </c:ser>
        <c:dLbls>
          <c:showLegendKey val="0"/>
          <c:showVal val="0"/>
          <c:showCatName val="0"/>
          <c:showSerName val="0"/>
          <c:showPercent val="0"/>
          <c:showBubbleSize val="0"/>
        </c:dLbls>
        <c:gapWidth val="150"/>
        <c:overlap val="100"/>
        <c:axId val="527035544"/>
        <c:axId val="527032920"/>
      </c:barChart>
      <c:catAx>
        <c:axId val="527035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7032920"/>
        <c:crosses val="autoZero"/>
        <c:auto val="1"/>
        <c:lblAlgn val="ctr"/>
        <c:lblOffset val="100"/>
        <c:noMultiLvlLbl val="0"/>
      </c:catAx>
      <c:valAx>
        <c:axId val="527032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a:t>
                </a:r>
                <a:r>
                  <a:rPr lang="en-US" dirty="0" err="1"/>
                  <a:t>kWhr</a:t>
                </a:r>
                <a:endParaRPr lang="en-US"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7035544"/>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0.54429</cdr:x>
      <cdr:y>0.96125</cdr:y>
    </cdr:from>
    <cdr:to>
      <cdr:x>1</cdr:x>
      <cdr:y>1</cdr:y>
    </cdr:to>
    <cdr:sp macro="" textlink="">
      <cdr:nvSpPr>
        <cdr:cNvPr id="2" name="TextBox 1"/>
        <cdr:cNvSpPr txBox="1"/>
      </cdr:nvSpPr>
      <cdr:spPr>
        <a:xfrm xmlns:a="http://schemas.openxmlformats.org/drawingml/2006/main">
          <a:off x="4714875" y="6037792"/>
          <a:ext cx="3947583" cy="24341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dirty="0">
              <a:solidFill>
                <a:schemeClr val="bg1">
                  <a:lumMod val="65000"/>
                </a:schemeClr>
              </a:solidFill>
            </a:rPr>
            <a:t>Data from https://www.eia.gov/outlooks/aeo/pdf/electricity_generation.pdf</a:t>
          </a:r>
        </a:p>
      </cdr:txBody>
    </cdr:sp>
  </cdr:relSizeAnchor>
  <cdr:relSizeAnchor xmlns:cdr="http://schemas.openxmlformats.org/drawingml/2006/chartDrawing">
    <cdr:from>
      <cdr:x>0.6019</cdr:x>
      <cdr:y>0.51619</cdr:y>
    </cdr:from>
    <cdr:to>
      <cdr:x>0.66567</cdr:x>
      <cdr:y>0.56118</cdr:y>
    </cdr:to>
    <cdr:sp macro="" textlink="">
      <cdr:nvSpPr>
        <cdr:cNvPr id="4" name="TextBox 1"/>
        <cdr:cNvSpPr txBox="1"/>
      </cdr:nvSpPr>
      <cdr:spPr>
        <a:xfrm xmlns:a="http://schemas.openxmlformats.org/drawingml/2006/main">
          <a:off x="5503747" y="3540034"/>
          <a:ext cx="583113" cy="308541"/>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solidFill>
                <a:schemeClr val="accent2"/>
              </a:solidFill>
            </a:rPr>
            <a:t>O&amp;M</a:t>
          </a:r>
        </a:p>
      </cdr:txBody>
    </cdr:sp>
  </cdr:relSizeAnchor>
  <cdr:relSizeAnchor xmlns:cdr="http://schemas.openxmlformats.org/drawingml/2006/chartDrawing">
    <cdr:from>
      <cdr:x>0.60343</cdr:x>
      <cdr:y>0.37791</cdr:y>
    </cdr:from>
    <cdr:to>
      <cdr:x>0.66598</cdr:x>
      <cdr:y>0.43217</cdr:y>
    </cdr:to>
    <cdr:sp macro="" textlink="">
      <cdr:nvSpPr>
        <cdr:cNvPr id="5" name="TextBox 1"/>
        <cdr:cNvSpPr txBox="1"/>
      </cdr:nvSpPr>
      <cdr:spPr>
        <a:xfrm xmlns:a="http://schemas.openxmlformats.org/drawingml/2006/main">
          <a:off x="5517792" y="2591697"/>
          <a:ext cx="571957" cy="372115"/>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solidFill>
                <a:schemeClr val="bg1">
                  <a:lumMod val="50000"/>
                </a:schemeClr>
              </a:solidFill>
            </a:rPr>
            <a:t>Fuel</a:t>
          </a:r>
        </a:p>
      </cdr:txBody>
    </cdr:sp>
  </cdr:relSizeAnchor>
  <cdr:relSizeAnchor xmlns:cdr="http://schemas.openxmlformats.org/drawingml/2006/chartDrawing">
    <cdr:from>
      <cdr:x>0.58176</cdr:x>
      <cdr:y>0.23235</cdr:y>
    </cdr:from>
    <cdr:to>
      <cdr:x>0.69074</cdr:x>
      <cdr:y>0.27818</cdr:y>
    </cdr:to>
    <cdr:sp macro="" textlink="">
      <cdr:nvSpPr>
        <cdr:cNvPr id="6" name="TextBox 1"/>
        <cdr:cNvSpPr txBox="1"/>
      </cdr:nvSpPr>
      <cdr:spPr>
        <a:xfrm xmlns:a="http://schemas.openxmlformats.org/drawingml/2006/main">
          <a:off x="5319603" y="1593474"/>
          <a:ext cx="996513" cy="314303"/>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solidFill>
                <a:schemeClr val="accent4"/>
              </a:solidFill>
            </a:rPr>
            <a:t>Transmission</a:t>
          </a:r>
        </a:p>
      </cdr:txBody>
    </cdr:sp>
  </cdr:relSizeAnchor>
  <cdr:relSizeAnchor xmlns:cdr="http://schemas.openxmlformats.org/drawingml/2006/chartDrawing">
    <cdr:from>
      <cdr:x>0.59318</cdr:x>
      <cdr:y>0.60725</cdr:y>
    </cdr:from>
    <cdr:to>
      <cdr:x>0.67809</cdr:x>
      <cdr:y>0.66032</cdr:y>
    </cdr:to>
    <cdr:sp macro="" textlink="">
      <cdr:nvSpPr>
        <cdr:cNvPr id="7" name="TextBox 1"/>
        <cdr:cNvSpPr txBox="1"/>
      </cdr:nvSpPr>
      <cdr:spPr>
        <a:xfrm xmlns:a="http://schemas.openxmlformats.org/drawingml/2006/main">
          <a:off x="5424028" y="4164539"/>
          <a:ext cx="776417" cy="363954"/>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solidFill>
                <a:schemeClr val="accent1"/>
              </a:solidFill>
            </a:rPr>
            <a:t>Capital</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4198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98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98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4198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5508937-2F8B-423C-94EB-9314C9C93BCD}" type="slidenum">
              <a:rPr lang="en-US"/>
              <a:pPr>
                <a:defRPr/>
              </a:pPr>
              <a:t>‹#›</a:t>
            </a:fld>
            <a:endParaRPr lang="en-US"/>
          </a:p>
        </p:txBody>
      </p:sp>
    </p:spTree>
    <p:extLst>
      <p:ext uri="{BB962C8B-B14F-4D97-AF65-F5344CB8AC3E}">
        <p14:creationId xmlns:p14="http://schemas.microsoft.com/office/powerpoint/2010/main" val="24248399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-Physicists decided not to mention to Fuhrer out of fear of what would happen if they failed</a:t>
            </a:r>
          </a:p>
          <a:p>
            <a:r>
              <a:rPr lang="en-US" dirty="0"/>
              <a:t>-Workers fled to US</a:t>
            </a:r>
          </a:p>
          <a:p>
            <a:r>
              <a:rPr lang="en-US" dirty="0"/>
              <a:t>-US much more coordinated and funded</a:t>
            </a:r>
          </a:p>
        </p:txBody>
      </p:sp>
      <p:sp>
        <p:nvSpPr>
          <p:cNvPr id="4" name="Slide Number Placeholder 3"/>
          <p:cNvSpPr>
            <a:spLocks noGrp="1"/>
          </p:cNvSpPr>
          <p:nvPr>
            <p:ph type="sldNum" sz="quarter" idx="5"/>
          </p:nvPr>
        </p:nvSpPr>
        <p:spPr/>
        <p:txBody>
          <a:bodyPr/>
          <a:lstStyle/>
          <a:p>
            <a:pPr>
              <a:defRPr/>
            </a:pPr>
            <a:fld id="{75508937-2F8B-423C-94EB-9314C9C93BCD}" type="slidenum">
              <a:rPr lang="en-US" smtClean="0"/>
              <a:pPr>
                <a:defRPr/>
              </a:pPr>
              <a:t>13</a:t>
            </a:fld>
            <a:endParaRPr lang="en-US"/>
          </a:p>
        </p:txBody>
      </p:sp>
    </p:spTree>
    <p:extLst>
      <p:ext uri="{BB962C8B-B14F-4D97-AF65-F5344CB8AC3E}">
        <p14:creationId xmlns:p14="http://schemas.microsoft.com/office/powerpoint/2010/main" val="3655842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13D51-DFC0-4175-A7C8-899CC910557F}" type="slidenum">
              <a:rPr lang="en-US" smtClean="0"/>
              <a:t>47</a:t>
            </a:fld>
            <a:endParaRPr lang="en-US"/>
          </a:p>
        </p:txBody>
      </p:sp>
    </p:spTree>
    <p:extLst>
      <p:ext uri="{BB962C8B-B14F-4D97-AF65-F5344CB8AC3E}">
        <p14:creationId xmlns:p14="http://schemas.microsoft.com/office/powerpoint/2010/main" val="72446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0613D51-DFC0-4175-A7C8-899CC910557F}" type="slidenum">
              <a:rPr lang="en-US" smtClean="0"/>
              <a:t>48</a:t>
            </a:fld>
            <a:endParaRPr lang="en-US"/>
          </a:p>
        </p:txBody>
      </p:sp>
    </p:spTree>
    <p:extLst>
      <p:ext uri="{BB962C8B-B14F-4D97-AF65-F5344CB8AC3E}">
        <p14:creationId xmlns:p14="http://schemas.microsoft.com/office/powerpoint/2010/main" val="195989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0613D51-DFC0-4175-A7C8-899CC910557F}" type="slidenum">
              <a:rPr lang="en-US" smtClean="0"/>
              <a:t>52</a:t>
            </a:fld>
            <a:endParaRPr lang="en-US"/>
          </a:p>
        </p:txBody>
      </p:sp>
    </p:spTree>
    <p:extLst>
      <p:ext uri="{BB962C8B-B14F-4D97-AF65-F5344CB8AC3E}">
        <p14:creationId xmlns:p14="http://schemas.microsoft.com/office/powerpoint/2010/main" val="190232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228600" y="3352800"/>
            <a:ext cx="8686800" cy="0"/>
          </a:xfrm>
          <a:prstGeom prst="line">
            <a:avLst/>
          </a:prstGeom>
          <a:noFill/>
          <a:ln w="38100">
            <a:solidFill>
              <a:srgbClr val="000066"/>
            </a:solidFill>
            <a:round/>
            <a:headEnd/>
            <a:tailEnd/>
          </a:ln>
          <a:effectLst/>
        </p:spPr>
        <p:txBody>
          <a:bodyPr wrap="none" anchor="ctr"/>
          <a:lstStyle/>
          <a:p>
            <a:pPr>
              <a:defRPr/>
            </a:pPr>
            <a:endParaRPr lang="en-US"/>
          </a:p>
        </p:txBody>
      </p:sp>
      <p:sp>
        <p:nvSpPr>
          <p:cNvPr id="4098" name="Rectangle 2"/>
          <p:cNvSpPr>
            <a:spLocks noGrp="1" noChangeArrowheads="1"/>
          </p:cNvSpPr>
          <p:nvPr>
            <p:ph type="ctrTitle"/>
          </p:nvPr>
        </p:nvSpPr>
        <p:spPr>
          <a:xfrm>
            <a:off x="685800" y="1295400"/>
            <a:ext cx="7772400" cy="1905000"/>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1371600" y="3657600"/>
            <a:ext cx="6400800" cy="1981200"/>
          </a:xfrm>
        </p:spPr>
        <p:txBody>
          <a:bodyPr/>
          <a:lstStyle>
            <a:lvl1pPr marL="0" indent="0" algn="ctr">
              <a:buFontTx/>
              <a:buNone/>
              <a:defRPr/>
            </a:lvl1pPr>
          </a:lstStyle>
          <a:p>
            <a:r>
              <a:rPr lang="en-US"/>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pPr>
              <a:defRPr/>
            </a:pPr>
            <a:fld id="{AF8B7E03-23CA-464F-AC2D-CE499099BFAB}" type="datetime2">
              <a:rPr lang="en-US"/>
              <a:pPr>
                <a:defRPr/>
              </a:pPr>
              <a:t>Tuesday, October 1, 2024</a:t>
            </a:fld>
            <a:endParaRPr lang="en-US" sz="1400"/>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200"/>
            </a:lvl1pPr>
          </a:lstStyle>
          <a:p>
            <a:pPr>
              <a:defRPr/>
            </a:pPr>
            <a:r>
              <a:rPr lang="en-US"/>
              <a:t>ME 388Q.1: Nuclear Reactor Theory I</a:t>
            </a:r>
            <a:endParaRPr lang="en-US" sz="1400"/>
          </a:p>
        </p:txBody>
      </p:sp>
      <p:sp>
        <p:nvSpPr>
          <p:cNvPr id="7" name="Slide Number Placeholder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vl1pPr>
          </a:lstStyle>
          <a:p>
            <a:pPr>
              <a:defRPr/>
            </a:pPr>
            <a:fld id="{A5B6F6DA-35C7-40B8-8CD3-87B7876B63C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38100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91000"/>
            <a:ext cx="38100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able Placeholder 2"/>
          <p:cNvSpPr>
            <a:spLocks noGrp="1"/>
          </p:cNvSpPr>
          <p:nvPr>
            <p:ph type="tbl" idx="1"/>
          </p:nvPr>
        </p:nvSpPr>
        <p:spPr>
          <a:xfrm>
            <a:off x="685800" y="1600200"/>
            <a:ext cx="7772400" cy="5029200"/>
          </a:xfrm>
        </p:spPr>
        <p:txBody>
          <a:bodyPr/>
          <a:lstStyle/>
          <a:p>
            <a:pPr lvl="0"/>
            <a:r>
              <a:rPr lang="en-US" noProof="0"/>
              <a:t>Click icon to add table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3810000" cy="5029200"/>
          </a:xfrm>
        </p:spPr>
        <p:txBody>
          <a:bodyPr/>
          <a:lstStyle/>
          <a:p>
            <a:pPr lvl="0"/>
            <a:endParaRPr lang="en-US" noProof="0"/>
          </a:p>
        </p:txBody>
      </p:sp>
    </p:spTree>
    <p:extLst>
      <p:ext uri="{BB962C8B-B14F-4D97-AF65-F5344CB8AC3E}">
        <p14:creationId xmlns:p14="http://schemas.microsoft.com/office/powerpoint/2010/main" val="2267671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144000" cy="4046538"/>
            <a:chOff x="0" y="1536"/>
            <a:chExt cx="5760" cy="2549"/>
          </a:xfrm>
        </p:grpSpPr>
        <p:sp>
          <p:nvSpPr>
            <p:cNvPr id="5"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6"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7"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8"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9"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1"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2"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3"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4"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5"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6"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7"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8"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9"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7538" name="Rectangle 18"/>
          <p:cNvSpPr>
            <a:spLocks noGrp="1" noChangeArrowheads="1"/>
          </p:cNvSpPr>
          <p:nvPr>
            <p:ph type="ctrTitle" sz="quarter"/>
          </p:nvPr>
        </p:nvSpPr>
        <p:spPr>
          <a:xfrm>
            <a:off x="685800" y="1768475"/>
            <a:ext cx="7772400" cy="1736725"/>
          </a:xfrm>
        </p:spPr>
        <p:txBody>
          <a:bodyPr anchor="b"/>
          <a:lstStyle>
            <a:lvl1pPr>
              <a:defRPr sz="5400"/>
            </a:lvl1pPr>
          </a:lstStyle>
          <a:p>
            <a:pPr lvl="0"/>
            <a:r>
              <a:rPr lang="pl-PL" altLang="en-US" noProof="0"/>
              <a:t>Kliknij, aby edytować styl wzorca tytułu</a:t>
            </a:r>
          </a:p>
        </p:txBody>
      </p:sp>
      <p:sp>
        <p:nvSpPr>
          <p:cNvPr id="107539" name="Rectangle 19"/>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pl-PL" altLang="en-US" noProof="0"/>
              <a:t>Kliknij, aby edytować styl wzorca podtytułu</a:t>
            </a:r>
          </a:p>
        </p:txBody>
      </p:sp>
      <p:sp>
        <p:nvSpPr>
          <p:cNvPr id="20" name="Rectangle 20"/>
          <p:cNvSpPr>
            <a:spLocks noGrp="1" noChangeArrowheads="1"/>
          </p:cNvSpPr>
          <p:nvPr>
            <p:ph type="dt" sz="quarter" idx="10"/>
          </p:nvPr>
        </p:nvSpPr>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21" name="Rectangle 21"/>
          <p:cNvSpPr>
            <a:spLocks noGrp="1" noChangeArrowheads="1"/>
          </p:cNvSpPr>
          <p:nvPr>
            <p:ph type="ftr" sz="quarter" idx="11"/>
          </p:nvPr>
        </p:nvSpPr>
        <p:spPr/>
        <p:txBody>
          <a:bodyPr/>
          <a:lstStyle>
            <a:lvl1pPr>
              <a:defRPr/>
            </a:lvl1pPr>
          </a:lstStyle>
          <a:p>
            <a:pPr>
              <a:defRPr/>
            </a:pPr>
            <a:r>
              <a:rPr lang="pl-PL" altLang="en-US">
                <a:solidFill>
                  <a:srgbClr val="FFFFFF"/>
                </a:solidFill>
              </a:rPr>
              <a:t>Czech Technical University in Prague</a:t>
            </a:r>
          </a:p>
        </p:txBody>
      </p:sp>
      <p:sp>
        <p:nvSpPr>
          <p:cNvPr id="22" name="Rectangle 22"/>
          <p:cNvSpPr>
            <a:spLocks noGrp="1" noChangeArrowheads="1"/>
          </p:cNvSpPr>
          <p:nvPr>
            <p:ph type="sldNum" sz="quarter" idx="12"/>
          </p:nvPr>
        </p:nvSpPr>
        <p:spPr/>
        <p:txBody>
          <a:bodyPr/>
          <a:lstStyle>
            <a:lvl1pPr>
              <a:defRPr/>
            </a:lvl1pPr>
          </a:lstStyle>
          <a:p>
            <a:pPr>
              <a:defRPr/>
            </a:pPr>
            <a:fld id="{3FA82BF4-2E7E-4F3D-95BA-1BEEC651650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4177694891"/>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CA8F170-31D3-4A22-993C-2DDA4D80FDDC}"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766976823"/>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26800E71-1111-4FE4-AAA1-E08227B89B65}"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361453693"/>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0179D70B-CCB3-4BD9-94B3-C99F36F229A7}"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291047691"/>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8"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9" name="Rectangle 21"/>
          <p:cNvSpPr>
            <a:spLocks noGrp="1" noChangeArrowheads="1"/>
          </p:cNvSpPr>
          <p:nvPr>
            <p:ph type="sldNum" sz="quarter" idx="12"/>
          </p:nvPr>
        </p:nvSpPr>
        <p:spPr>
          <a:ln/>
        </p:spPr>
        <p:txBody>
          <a:bodyPr/>
          <a:lstStyle>
            <a:lvl1pPr>
              <a:defRPr/>
            </a:lvl1pPr>
          </a:lstStyle>
          <a:p>
            <a:pPr>
              <a:defRPr/>
            </a:pPr>
            <a:fld id="{9673DDFF-EDA5-4EEE-839E-940421CBB8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489202502"/>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4"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5" name="Rectangle 21"/>
          <p:cNvSpPr>
            <a:spLocks noGrp="1" noChangeArrowheads="1"/>
          </p:cNvSpPr>
          <p:nvPr>
            <p:ph type="sldNum" sz="quarter" idx="12"/>
          </p:nvPr>
        </p:nvSpPr>
        <p:spPr>
          <a:ln/>
        </p:spPr>
        <p:txBody>
          <a:bodyPr/>
          <a:lstStyle>
            <a:lvl1pPr>
              <a:defRPr/>
            </a:lvl1pPr>
          </a:lstStyle>
          <a:p>
            <a:pPr>
              <a:defRPr/>
            </a:pPr>
            <a:fld id="{A7E24AF6-2A16-4EDE-A31A-B21706791AA3}"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4132822629"/>
      </p:ext>
    </p:extLst>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3"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4" name="Rectangle 21"/>
          <p:cNvSpPr>
            <a:spLocks noGrp="1" noChangeArrowheads="1"/>
          </p:cNvSpPr>
          <p:nvPr>
            <p:ph type="sldNum" sz="quarter" idx="12"/>
          </p:nvPr>
        </p:nvSpPr>
        <p:spPr>
          <a:ln/>
        </p:spPr>
        <p:txBody>
          <a:bodyPr/>
          <a:lstStyle>
            <a:lvl1pPr>
              <a:defRPr/>
            </a:lvl1pPr>
          </a:lstStyle>
          <a:p>
            <a:pPr>
              <a:defRPr/>
            </a:pPr>
            <a:fld id="{B0404FD6-0C57-4500-A74F-C7624149715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248708927"/>
      </p:ext>
    </p:extLst>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C5113FE8-2BF1-4897-90DB-486CEB42855A}"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916131184"/>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B54F692E-FD93-402F-93E5-8B0FA5B403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304154104"/>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095029E-486C-4968-94C3-AA3A7564C426}"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461410747"/>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3E5728C8-F892-45C1-BA5D-418AB0D28622}"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266181200"/>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144000" cy="4046538"/>
            <a:chOff x="0" y="1536"/>
            <a:chExt cx="5760" cy="2549"/>
          </a:xfrm>
        </p:grpSpPr>
        <p:sp>
          <p:nvSpPr>
            <p:cNvPr id="5"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6"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7"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8"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9"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1"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2"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3"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4"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5"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6"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7"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8"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9"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7538" name="Rectangle 18"/>
          <p:cNvSpPr>
            <a:spLocks noGrp="1" noChangeArrowheads="1"/>
          </p:cNvSpPr>
          <p:nvPr>
            <p:ph type="ctrTitle" sz="quarter"/>
          </p:nvPr>
        </p:nvSpPr>
        <p:spPr>
          <a:xfrm>
            <a:off x="685800" y="1768475"/>
            <a:ext cx="7772400" cy="1736725"/>
          </a:xfrm>
        </p:spPr>
        <p:txBody>
          <a:bodyPr anchor="b"/>
          <a:lstStyle>
            <a:lvl1pPr>
              <a:defRPr sz="5400"/>
            </a:lvl1pPr>
          </a:lstStyle>
          <a:p>
            <a:pPr lvl="0"/>
            <a:r>
              <a:rPr lang="pl-PL" altLang="en-US" noProof="0"/>
              <a:t>Kliknij, aby edytować styl wzorca tytułu</a:t>
            </a:r>
          </a:p>
        </p:txBody>
      </p:sp>
      <p:sp>
        <p:nvSpPr>
          <p:cNvPr id="107539" name="Rectangle 19"/>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pl-PL" altLang="en-US" noProof="0"/>
              <a:t>Kliknij, aby edytować styl wzorca podtytułu</a:t>
            </a:r>
          </a:p>
        </p:txBody>
      </p:sp>
      <p:sp>
        <p:nvSpPr>
          <p:cNvPr id="20" name="Rectangle 20"/>
          <p:cNvSpPr>
            <a:spLocks noGrp="1" noChangeArrowheads="1"/>
          </p:cNvSpPr>
          <p:nvPr>
            <p:ph type="dt" sz="quarter" idx="10"/>
          </p:nvPr>
        </p:nvSpPr>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21" name="Rectangle 21"/>
          <p:cNvSpPr>
            <a:spLocks noGrp="1" noChangeArrowheads="1"/>
          </p:cNvSpPr>
          <p:nvPr>
            <p:ph type="ftr" sz="quarter" idx="11"/>
          </p:nvPr>
        </p:nvSpPr>
        <p:spPr/>
        <p:txBody>
          <a:bodyPr/>
          <a:lstStyle>
            <a:lvl1pPr>
              <a:defRPr/>
            </a:lvl1pPr>
          </a:lstStyle>
          <a:p>
            <a:pPr>
              <a:defRPr/>
            </a:pPr>
            <a:r>
              <a:rPr lang="pl-PL" altLang="en-US">
                <a:solidFill>
                  <a:srgbClr val="FFFFFF"/>
                </a:solidFill>
              </a:rPr>
              <a:t>Czech Technical University in Prague</a:t>
            </a:r>
          </a:p>
        </p:txBody>
      </p:sp>
      <p:sp>
        <p:nvSpPr>
          <p:cNvPr id="22" name="Rectangle 22"/>
          <p:cNvSpPr>
            <a:spLocks noGrp="1" noChangeArrowheads="1"/>
          </p:cNvSpPr>
          <p:nvPr>
            <p:ph type="sldNum" sz="quarter" idx="12"/>
          </p:nvPr>
        </p:nvSpPr>
        <p:spPr/>
        <p:txBody>
          <a:bodyPr/>
          <a:lstStyle>
            <a:lvl1pPr>
              <a:defRPr/>
            </a:lvl1pPr>
          </a:lstStyle>
          <a:p>
            <a:pPr>
              <a:defRPr/>
            </a:pPr>
            <a:fld id="{3FA82BF4-2E7E-4F3D-95BA-1BEEC651650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008390619"/>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CA8F170-31D3-4A22-993C-2DDA4D80FDDC}"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098319747"/>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26800E71-1111-4FE4-AAA1-E08227B89B65}"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341950441"/>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0179D70B-CCB3-4BD9-94B3-C99F36F229A7}"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60957536"/>
      </p:ext>
    </p:extLst>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8"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9" name="Rectangle 21"/>
          <p:cNvSpPr>
            <a:spLocks noGrp="1" noChangeArrowheads="1"/>
          </p:cNvSpPr>
          <p:nvPr>
            <p:ph type="sldNum" sz="quarter" idx="12"/>
          </p:nvPr>
        </p:nvSpPr>
        <p:spPr>
          <a:ln/>
        </p:spPr>
        <p:txBody>
          <a:bodyPr/>
          <a:lstStyle>
            <a:lvl1pPr>
              <a:defRPr/>
            </a:lvl1pPr>
          </a:lstStyle>
          <a:p>
            <a:pPr>
              <a:defRPr/>
            </a:pPr>
            <a:fld id="{9673DDFF-EDA5-4EEE-839E-940421CBB8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93069381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4"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5" name="Rectangle 21"/>
          <p:cNvSpPr>
            <a:spLocks noGrp="1" noChangeArrowheads="1"/>
          </p:cNvSpPr>
          <p:nvPr>
            <p:ph type="sldNum" sz="quarter" idx="12"/>
          </p:nvPr>
        </p:nvSpPr>
        <p:spPr>
          <a:ln/>
        </p:spPr>
        <p:txBody>
          <a:bodyPr/>
          <a:lstStyle>
            <a:lvl1pPr>
              <a:defRPr/>
            </a:lvl1pPr>
          </a:lstStyle>
          <a:p>
            <a:pPr>
              <a:defRPr/>
            </a:pPr>
            <a:fld id="{A7E24AF6-2A16-4EDE-A31A-B21706791AA3}"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198428793"/>
      </p:ext>
    </p:extLst>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3"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4" name="Rectangle 21"/>
          <p:cNvSpPr>
            <a:spLocks noGrp="1" noChangeArrowheads="1"/>
          </p:cNvSpPr>
          <p:nvPr>
            <p:ph type="sldNum" sz="quarter" idx="12"/>
          </p:nvPr>
        </p:nvSpPr>
        <p:spPr>
          <a:ln/>
        </p:spPr>
        <p:txBody>
          <a:bodyPr/>
          <a:lstStyle>
            <a:lvl1pPr>
              <a:defRPr/>
            </a:lvl1pPr>
          </a:lstStyle>
          <a:p>
            <a:pPr>
              <a:defRPr/>
            </a:pPr>
            <a:fld id="{B0404FD6-0C57-4500-A74F-C7624149715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856612178"/>
      </p:ext>
    </p:extLst>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C5113FE8-2BF1-4897-90DB-486CEB42855A}"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059334989"/>
      </p:ext>
    </p:extLst>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B54F692E-FD93-402F-93E5-8B0FA5B403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837542967"/>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095029E-486C-4968-94C3-AA3A7564C426}"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414383825"/>
      </p:ext>
    </p:extLst>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3E5728C8-F892-45C1-BA5D-418AB0D28622}"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135974216"/>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144000" cy="4046538"/>
            <a:chOff x="0" y="1536"/>
            <a:chExt cx="5760" cy="2549"/>
          </a:xfrm>
        </p:grpSpPr>
        <p:sp>
          <p:nvSpPr>
            <p:cNvPr id="5"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6"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7"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8"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9"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1"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2"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3"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4"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5"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6"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7"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8"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9"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7538" name="Rectangle 18"/>
          <p:cNvSpPr>
            <a:spLocks noGrp="1" noChangeArrowheads="1"/>
          </p:cNvSpPr>
          <p:nvPr>
            <p:ph type="ctrTitle" sz="quarter"/>
          </p:nvPr>
        </p:nvSpPr>
        <p:spPr>
          <a:xfrm>
            <a:off x="685800" y="1768475"/>
            <a:ext cx="7772400" cy="1736725"/>
          </a:xfrm>
        </p:spPr>
        <p:txBody>
          <a:bodyPr anchor="b"/>
          <a:lstStyle>
            <a:lvl1pPr>
              <a:defRPr sz="5400"/>
            </a:lvl1pPr>
          </a:lstStyle>
          <a:p>
            <a:pPr lvl="0"/>
            <a:r>
              <a:rPr lang="pl-PL" altLang="en-US" noProof="0"/>
              <a:t>Kliknij, aby edytować styl wzorca tytułu</a:t>
            </a:r>
          </a:p>
        </p:txBody>
      </p:sp>
      <p:sp>
        <p:nvSpPr>
          <p:cNvPr id="107539" name="Rectangle 19"/>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pl-PL" altLang="en-US" noProof="0"/>
              <a:t>Kliknij, aby edytować styl wzorca podtytułu</a:t>
            </a:r>
          </a:p>
        </p:txBody>
      </p:sp>
      <p:sp>
        <p:nvSpPr>
          <p:cNvPr id="20" name="Rectangle 20"/>
          <p:cNvSpPr>
            <a:spLocks noGrp="1" noChangeArrowheads="1"/>
          </p:cNvSpPr>
          <p:nvPr>
            <p:ph type="dt" sz="quarter" idx="10"/>
          </p:nvPr>
        </p:nvSpPr>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21" name="Rectangle 21"/>
          <p:cNvSpPr>
            <a:spLocks noGrp="1" noChangeArrowheads="1"/>
          </p:cNvSpPr>
          <p:nvPr>
            <p:ph type="ftr" sz="quarter" idx="11"/>
          </p:nvPr>
        </p:nvSpPr>
        <p:spPr/>
        <p:txBody>
          <a:bodyPr/>
          <a:lstStyle>
            <a:lvl1pPr>
              <a:defRPr/>
            </a:lvl1pPr>
          </a:lstStyle>
          <a:p>
            <a:pPr>
              <a:defRPr/>
            </a:pPr>
            <a:r>
              <a:rPr lang="pl-PL" altLang="en-US">
                <a:solidFill>
                  <a:srgbClr val="FFFFFF"/>
                </a:solidFill>
              </a:rPr>
              <a:t>Czech Technical University in Prague</a:t>
            </a:r>
          </a:p>
        </p:txBody>
      </p:sp>
      <p:sp>
        <p:nvSpPr>
          <p:cNvPr id="22" name="Rectangle 22"/>
          <p:cNvSpPr>
            <a:spLocks noGrp="1" noChangeArrowheads="1"/>
          </p:cNvSpPr>
          <p:nvPr>
            <p:ph type="sldNum" sz="quarter" idx="12"/>
          </p:nvPr>
        </p:nvSpPr>
        <p:spPr/>
        <p:txBody>
          <a:bodyPr/>
          <a:lstStyle>
            <a:lvl1pPr>
              <a:defRPr/>
            </a:lvl1pPr>
          </a:lstStyle>
          <a:p>
            <a:pPr>
              <a:defRPr/>
            </a:pPr>
            <a:fld id="{3FA82BF4-2E7E-4F3D-95BA-1BEEC651650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371146024"/>
      </p:ext>
    </p:extLst>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CA8F170-31D3-4A22-993C-2DDA4D80FDDC}"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549826476"/>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26800E71-1111-4FE4-AAA1-E08227B89B65}"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766619834"/>
      </p:ext>
    </p:extLst>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0179D70B-CCB3-4BD9-94B3-C99F36F229A7}"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297887290"/>
      </p:ext>
    </p:extLst>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8"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9" name="Rectangle 21"/>
          <p:cNvSpPr>
            <a:spLocks noGrp="1" noChangeArrowheads="1"/>
          </p:cNvSpPr>
          <p:nvPr>
            <p:ph type="sldNum" sz="quarter" idx="12"/>
          </p:nvPr>
        </p:nvSpPr>
        <p:spPr>
          <a:ln/>
        </p:spPr>
        <p:txBody>
          <a:bodyPr/>
          <a:lstStyle>
            <a:lvl1pPr>
              <a:defRPr/>
            </a:lvl1pPr>
          </a:lstStyle>
          <a:p>
            <a:pPr>
              <a:defRPr/>
            </a:pPr>
            <a:fld id="{9673DDFF-EDA5-4EEE-839E-940421CBB8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303611602"/>
      </p:ext>
    </p:extLst>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4"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5" name="Rectangle 21"/>
          <p:cNvSpPr>
            <a:spLocks noGrp="1" noChangeArrowheads="1"/>
          </p:cNvSpPr>
          <p:nvPr>
            <p:ph type="sldNum" sz="quarter" idx="12"/>
          </p:nvPr>
        </p:nvSpPr>
        <p:spPr>
          <a:ln/>
        </p:spPr>
        <p:txBody>
          <a:bodyPr/>
          <a:lstStyle>
            <a:lvl1pPr>
              <a:defRPr/>
            </a:lvl1pPr>
          </a:lstStyle>
          <a:p>
            <a:pPr>
              <a:defRPr/>
            </a:pPr>
            <a:fld id="{A7E24AF6-2A16-4EDE-A31A-B21706791AA3}"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652559336"/>
      </p:ext>
    </p:extLst>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3"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4" name="Rectangle 21"/>
          <p:cNvSpPr>
            <a:spLocks noGrp="1" noChangeArrowheads="1"/>
          </p:cNvSpPr>
          <p:nvPr>
            <p:ph type="sldNum" sz="quarter" idx="12"/>
          </p:nvPr>
        </p:nvSpPr>
        <p:spPr>
          <a:ln/>
        </p:spPr>
        <p:txBody>
          <a:bodyPr/>
          <a:lstStyle>
            <a:lvl1pPr>
              <a:defRPr/>
            </a:lvl1pPr>
          </a:lstStyle>
          <a:p>
            <a:pPr>
              <a:defRPr/>
            </a:pPr>
            <a:fld id="{B0404FD6-0C57-4500-A74F-C7624149715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4103011447"/>
      </p:ext>
    </p:extLst>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C5113FE8-2BF1-4897-90DB-486CEB42855A}"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16418665"/>
      </p:ext>
    </p:extLst>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B54F692E-FD93-402F-93E5-8B0FA5B403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422295850"/>
      </p:ext>
    </p:extLst>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095029E-486C-4968-94C3-AA3A7564C426}"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749410051"/>
      </p:ext>
    </p:extLst>
  </p:cSld>
  <p:clrMapOvr>
    <a:masterClrMapping/>
  </p:clrMapOvr>
  <p:transition>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3E5728C8-F892-45C1-BA5D-418AB0D28622}"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931796110"/>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144000" cy="4046538"/>
            <a:chOff x="0" y="1536"/>
            <a:chExt cx="5760" cy="2549"/>
          </a:xfrm>
        </p:grpSpPr>
        <p:sp>
          <p:nvSpPr>
            <p:cNvPr id="5"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6"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7"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8"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9"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1"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2"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3"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4"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5"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6"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7"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8"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9"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7538" name="Rectangle 18"/>
          <p:cNvSpPr>
            <a:spLocks noGrp="1" noChangeArrowheads="1"/>
          </p:cNvSpPr>
          <p:nvPr>
            <p:ph type="ctrTitle" sz="quarter"/>
          </p:nvPr>
        </p:nvSpPr>
        <p:spPr>
          <a:xfrm>
            <a:off x="685800" y="1768475"/>
            <a:ext cx="7772400" cy="1736725"/>
          </a:xfrm>
        </p:spPr>
        <p:txBody>
          <a:bodyPr anchor="b"/>
          <a:lstStyle>
            <a:lvl1pPr>
              <a:defRPr sz="5400"/>
            </a:lvl1pPr>
          </a:lstStyle>
          <a:p>
            <a:pPr lvl="0"/>
            <a:r>
              <a:rPr lang="pl-PL" altLang="en-US" noProof="0"/>
              <a:t>Kliknij, aby edytować styl wzorca tytułu</a:t>
            </a:r>
          </a:p>
        </p:txBody>
      </p:sp>
      <p:sp>
        <p:nvSpPr>
          <p:cNvPr id="107539" name="Rectangle 19"/>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pl-PL" altLang="en-US" noProof="0"/>
              <a:t>Kliknij, aby edytować styl wzorca podtytułu</a:t>
            </a:r>
          </a:p>
        </p:txBody>
      </p:sp>
      <p:sp>
        <p:nvSpPr>
          <p:cNvPr id="20" name="Rectangle 20"/>
          <p:cNvSpPr>
            <a:spLocks noGrp="1" noChangeArrowheads="1"/>
          </p:cNvSpPr>
          <p:nvPr>
            <p:ph type="dt" sz="quarter" idx="10"/>
          </p:nvPr>
        </p:nvSpPr>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21" name="Rectangle 21"/>
          <p:cNvSpPr>
            <a:spLocks noGrp="1" noChangeArrowheads="1"/>
          </p:cNvSpPr>
          <p:nvPr>
            <p:ph type="ftr" sz="quarter" idx="11"/>
          </p:nvPr>
        </p:nvSpPr>
        <p:spPr/>
        <p:txBody>
          <a:bodyPr/>
          <a:lstStyle>
            <a:lvl1pPr>
              <a:defRPr/>
            </a:lvl1pPr>
          </a:lstStyle>
          <a:p>
            <a:pPr>
              <a:defRPr/>
            </a:pPr>
            <a:r>
              <a:rPr lang="pl-PL" altLang="en-US">
                <a:solidFill>
                  <a:srgbClr val="FFFFFF"/>
                </a:solidFill>
              </a:rPr>
              <a:t>Czech Technical University in Prague</a:t>
            </a:r>
          </a:p>
        </p:txBody>
      </p:sp>
      <p:sp>
        <p:nvSpPr>
          <p:cNvPr id="22" name="Rectangle 22"/>
          <p:cNvSpPr>
            <a:spLocks noGrp="1" noChangeArrowheads="1"/>
          </p:cNvSpPr>
          <p:nvPr>
            <p:ph type="sldNum" sz="quarter" idx="12"/>
          </p:nvPr>
        </p:nvSpPr>
        <p:spPr/>
        <p:txBody>
          <a:bodyPr/>
          <a:lstStyle>
            <a:lvl1pPr>
              <a:defRPr/>
            </a:lvl1pPr>
          </a:lstStyle>
          <a:p>
            <a:pPr>
              <a:defRPr/>
            </a:pPr>
            <a:fld id="{3FA82BF4-2E7E-4F3D-95BA-1BEEC651650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967458755"/>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CA8F170-31D3-4A22-993C-2DDA4D80FDDC}"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311204858"/>
      </p:ext>
    </p:extLst>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26800E71-1111-4FE4-AAA1-E08227B89B65}"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433964558"/>
      </p:ext>
    </p:extLst>
  </p:cSld>
  <p:clrMapOvr>
    <a:masterClrMapping/>
  </p:clrMapOvr>
  <p:transition>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0179D70B-CCB3-4BD9-94B3-C99F36F229A7}"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101365984"/>
      </p:ext>
    </p:extLst>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8"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9" name="Rectangle 21"/>
          <p:cNvSpPr>
            <a:spLocks noGrp="1" noChangeArrowheads="1"/>
          </p:cNvSpPr>
          <p:nvPr>
            <p:ph type="sldNum" sz="quarter" idx="12"/>
          </p:nvPr>
        </p:nvSpPr>
        <p:spPr>
          <a:ln/>
        </p:spPr>
        <p:txBody>
          <a:bodyPr/>
          <a:lstStyle>
            <a:lvl1pPr>
              <a:defRPr/>
            </a:lvl1pPr>
          </a:lstStyle>
          <a:p>
            <a:pPr>
              <a:defRPr/>
            </a:pPr>
            <a:fld id="{9673DDFF-EDA5-4EEE-839E-940421CBB8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138397527"/>
      </p:ext>
    </p:extLst>
  </p:cSld>
  <p:clrMapOvr>
    <a:masterClrMapping/>
  </p:clrMapOvr>
  <p:transition>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4"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5" name="Rectangle 21"/>
          <p:cNvSpPr>
            <a:spLocks noGrp="1" noChangeArrowheads="1"/>
          </p:cNvSpPr>
          <p:nvPr>
            <p:ph type="sldNum" sz="quarter" idx="12"/>
          </p:nvPr>
        </p:nvSpPr>
        <p:spPr>
          <a:ln/>
        </p:spPr>
        <p:txBody>
          <a:bodyPr/>
          <a:lstStyle>
            <a:lvl1pPr>
              <a:defRPr/>
            </a:lvl1pPr>
          </a:lstStyle>
          <a:p>
            <a:pPr>
              <a:defRPr/>
            </a:pPr>
            <a:fld id="{A7E24AF6-2A16-4EDE-A31A-B21706791AA3}"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583275310"/>
      </p:ext>
    </p:extLst>
  </p:cSld>
  <p:clrMapOvr>
    <a:masterClrMapping/>
  </p:clrMapOvr>
  <p:transition>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3"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4" name="Rectangle 21"/>
          <p:cNvSpPr>
            <a:spLocks noGrp="1" noChangeArrowheads="1"/>
          </p:cNvSpPr>
          <p:nvPr>
            <p:ph type="sldNum" sz="quarter" idx="12"/>
          </p:nvPr>
        </p:nvSpPr>
        <p:spPr>
          <a:ln/>
        </p:spPr>
        <p:txBody>
          <a:bodyPr/>
          <a:lstStyle>
            <a:lvl1pPr>
              <a:defRPr/>
            </a:lvl1pPr>
          </a:lstStyle>
          <a:p>
            <a:pPr>
              <a:defRPr/>
            </a:pPr>
            <a:fld id="{B0404FD6-0C57-4500-A74F-C76241497150}"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096044567"/>
      </p:ext>
    </p:extLst>
  </p:cSld>
  <p:clrMapOvr>
    <a:masterClrMapping/>
  </p:clrMapOvr>
  <p:transition>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C5113FE8-2BF1-4897-90DB-486CEB42855A}"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2740778492"/>
      </p:ext>
    </p:extLst>
  </p:cSld>
  <p:clrMapOvr>
    <a:masterClrMapping/>
  </p:clrMapOvr>
  <p:transition>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6"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7" name="Rectangle 21"/>
          <p:cNvSpPr>
            <a:spLocks noGrp="1" noChangeArrowheads="1"/>
          </p:cNvSpPr>
          <p:nvPr>
            <p:ph type="sldNum" sz="quarter" idx="12"/>
          </p:nvPr>
        </p:nvSpPr>
        <p:spPr>
          <a:ln/>
        </p:spPr>
        <p:txBody>
          <a:bodyPr/>
          <a:lstStyle>
            <a:lvl1pPr>
              <a:defRPr/>
            </a:lvl1pPr>
          </a:lstStyle>
          <a:p>
            <a:pPr>
              <a:defRPr/>
            </a:pPr>
            <a:fld id="{B54F692E-FD93-402F-93E5-8B0FA5B40304}"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504536698"/>
      </p:ext>
    </p:extLst>
  </p:cSld>
  <p:clrMapOvr>
    <a:masterClrMapping/>
  </p:clrMapOvr>
  <p:transition>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1095029E-486C-4968-94C3-AA3A7564C426}"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3061742552"/>
      </p:ext>
    </p:extLst>
  </p:cSld>
  <p:clrMapOvr>
    <a:masterClrMapping/>
  </p:clrMapOvr>
  <p:transition>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dt" sz="half" idx="10"/>
          </p:nvPr>
        </p:nvSpPr>
        <p:spPr>
          <a:ln/>
        </p:spPr>
        <p:txBody>
          <a:bodyPr/>
          <a:lstStyle>
            <a:lvl1pPr>
              <a:defRPr/>
            </a:lvl1pPr>
          </a:lstStyle>
          <a:p>
            <a:pPr>
              <a:defRPr/>
            </a:pPr>
            <a:r>
              <a:rPr lang="en-US" altLang="en-US">
                <a:solidFill>
                  <a:srgbClr val="FFFFFF"/>
                </a:solidFill>
              </a:rPr>
              <a:t>23 May 2007</a:t>
            </a:r>
            <a:endParaRPr lang="pl-PL" altLang="en-US">
              <a:solidFill>
                <a:srgbClr val="FFFFFF"/>
              </a:solidFill>
            </a:endParaRPr>
          </a:p>
        </p:txBody>
      </p:sp>
      <p:sp>
        <p:nvSpPr>
          <p:cNvPr id="5" name="Rectangle 20"/>
          <p:cNvSpPr>
            <a:spLocks noGrp="1" noChangeArrowheads="1"/>
          </p:cNvSpPr>
          <p:nvPr>
            <p:ph type="ftr" sz="quarter" idx="11"/>
          </p:nvPr>
        </p:nvSpPr>
        <p:spPr>
          <a:ln/>
        </p:spPr>
        <p:txBody>
          <a:bodyPr/>
          <a:lstStyle>
            <a:lvl1pPr>
              <a:defRPr/>
            </a:lvl1pPr>
          </a:lstStyle>
          <a:p>
            <a:pPr>
              <a:defRPr/>
            </a:pPr>
            <a:r>
              <a:rPr lang="pl-PL" altLang="en-US">
                <a:solidFill>
                  <a:srgbClr val="FFFFFF"/>
                </a:solidFill>
              </a:rPr>
              <a:t>Czech Technical University in Prague</a:t>
            </a:r>
          </a:p>
        </p:txBody>
      </p:sp>
      <p:sp>
        <p:nvSpPr>
          <p:cNvPr id="6" name="Rectangle 21"/>
          <p:cNvSpPr>
            <a:spLocks noGrp="1" noChangeArrowheads="1"/>
          </p:cNvSpPr>
          <p:nvPr>
            <p:ph type="sldNum" sz="quarter" idx="12"/>
          </p:nvPr>
        </p:nvSpPr>
        <p:spPr>
          <a:ln/>
        </p:spPr>
        <p:txBody>
          <a:bodyPr/>
          <a:lstStyle>
            <a:lvl1pPr>
              <a:defRPr/>
            </a:lvl1pPr>
          </a:lstStyle>
          <a:p>
            <a:pPr>
              <a:defRPr/>
            </a:pPr>
            <a:fld id="{3E5728C8-F892-45C1-BA5D-418AB0D28622}" type="slidenum">
              <a:rPr lang="pl-PL" altLang="en-US">
                <a:solidFill>
                  <a:srgbClr val="FFFFFF"/>
                </a:solidFill>
              </a:rPr>
              <a:pPr>
                <a:defRPr/>
              </a:pPr>
              <a:t>‹#›</a:t>
            </a:fld>
            <a:endParaRPr lang="pl-PL" altLang="en-US">
              <a:solidFill>
                <a:srgbClr val="FFFFFF"/>
              </a:solidFill>
            </a:endParaRPr>
          </a:p>
        </p:txBody>
      </p:sp>
    </p:spTree>
    <p:extLst>
      <p:ext uri="{BB962C8B-B14F-4D97-AF65-F5344CB8AC3E}">
        <p14:creationId xmlns:p14="http://schemas.microsoft.com/office/powerpoint/2010/main" val="1982034384"/>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79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600200"/>
            <a:ext cx="77724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Line 8"/>
          <p:cNvSpPr>
            <a:spLocks noChangeShapeType="1"/>
          </p:cNvSpPr>
          <p:nvPr/>
        </p:nvSpPr>
        <p:spPr bwMode="auto">
          <a:xfrm>
            <a:off x="228600" y="1524000"/>
            <a:ext cx="8686800" cy="0"/>
          </a:xfrm>
          <a:prstGeom prst="line">
            <a:avLst/>
          </a:prstGeom>
          <a:noFill/>
          <a:ln w="38100">
            <a:solidFill>
              <a:srgbClr val="000066"/>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89"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90" r:id="rId15"/>
  </p:sldLayoutIdLst>
  <p:txStyles>
    <p:title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1600">
          <a:solidFill>
            <a:schemeClr val="tx1"/>
          </a:solidFill>
          <a:latin typeface="+mn-lt"/>
        </a:defRPr>
      </a:lvl4pPr>
      <a:lvl5pPr marL="2057400" indent="-228600" algn="l" rtl="0" fontAlgn="base">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2438400"/>
            <a:ext cx="9144000" cy="4046538"/>
            <a:chOff x="0" y="1536"/>
            <a:chExt cx="5760" cy="2549"/>
          </a:xfrm>
        </p:grpSpPr>
        <p:sp>
          <p:nvSpPr>
            <p:cNvPr id="106499"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1033"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1034"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2"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36"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7"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8"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9"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40"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8"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2"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10"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1"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2"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6"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6514" name="Rectangle 18"/>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pl-PL" altLang="en-US"/>
              <a:t>Kliknij, aby edytować styl wzorca tytułu</a:t>
            </a:r>
          </a:p>
        </p:txBody>
      </p:sp>
      <p:sp>
        <p:nvSpPr>
          <p:cNvPr id="106515" name="Rectangle 19"/>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eaLnBrk="1" hangingPunct="1">
              <a:defRPr/>
            </a:pPr>
            <a:r>
              <a:rPr lang="en-US" altLang="en-US">
                <a:solidFill>
                  <a:srgbClr val="FFFFFF"/>
                </a:solidFill>
                <a:latin typeface="Garamond" pitchFamily="18" charset="0"/>
              </a:rPr>
              <a:t>23 May 2007</a:t>
            </a:r>
            <a:endParaRPr lang="pl-PL" altLang="en-US">
              <a:solidFill>
                <a:srgbClr val="FFFFFF"/>
              </a:solidFill>
              <a:latin typeface="Garamond" pitchFamily="18" charset="0"/>
            </a:endParaRPr>
          </a:p>
        </p:txBody>
      </p:sp>
      <p:sp>
        <p:nvSpPr>
          <p:cNvPr id="106516" name="Rectangle 2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eaLnBrk="1" hangingPunct="1">
              <a:defRPr/>
            </a:pPr>
            <a:r>
              <a:rPr lang="pl-PL" altLang="en-US">
                <a:solidFill>
                  <a:srgbClr val="FFFFFF"/>
                </a:solidFill>
                <a:latin typeface="Garamond" pitchFamily="18" charset="0"/>
              </a:rPr>
              <a:t>Czech Technical University in Prague</a:t>
            </a:r>
          </a:p>
        </p:txBody>
      </p:sp>
      <p:sp>
        <p:nvSpPr>
          <p:cNvPr id="106517" name="Rectangle 21"/>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eaLnBrk="1" hangingPunct="1">
              <a:defRPr/>
            </a:pPr>
            <a:fld id="{22ED5516-DFA5-4B54-88E1-A21D7BF6BA76}" type="slidenum">
              <a:rPr lang="pl-PL" altLang="en-US">
                <a:solidFill>
                  <a:srgbClr val="FFFFFF"/>
                </a:solidFill>
                <a:latin typeface="Garamond" pitchFamily="18" charset="0"/>
              </a:rPr>
              <a:pPr eaLnBrk="1" hangingPunct="1">
                <a:defRPr/>
              </a:pPr>
              <a:t>‹#›</a:t>
            </a:fld>
            <a:endParaRPr lang="pl-PL" altLang="en-US">
              <a:solidFill>
                <a:srgbClr val="FFFFFF"/>
              </a:solidFill>
              <a:latin typeface="Garamond" pitchFamily="18" charset="0"/>
            </a:endParaRPr>
          </a:p>
        </p:txBody>
      </p:sp>
      <p:sp>
        <p:nvSpPr>
          <p:cNvPr id="106518" name="Rectangle 22"/>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Tree>
    <p:extLst>
      <p:ext uri="{BB962C8B-B14F-4D97-AF65-F5344CB8AC3E}">
        <p14:creationId xmlns:p14="http://schemas.microsoft.com/office/powerpoint/2010/main" val="1485142507"/>
      </p:ext>
    </p:extLst>
  </p:cSld>
  <p:clrMap bg1="dk2" tx1="lt1" bg2="dk1"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p:fade thruBlk="1"/>
  </p:transition>
  <p:hf hd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2438400"/>
            <a:ext cx="9144000" cy="4046538"/>
            <a:chOff x="0" y="1536"/>
            <a:chExt cx="5760" cy="2549"/>
          </a:xfrm>
        </p:grpSpPr>
        <p:sp>
          <p:nvSpPr>
            <p:cNvPr id="106499"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1033"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1034"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2"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36"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7"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8"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9"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40"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8"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2"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10"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1"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2"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6"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6514" name="Rectangle 18"/>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pl-PL" altLang="en-US"/>
              <a:t>Kliknij, aby edytować styl wzorca tytułu</a:t>
            </a:r>
          </a:p>
        </p:txBody>
      </p:sp>
      <p:sp>
        <p:nvSpPr>
          <p:cNvPr id="106515" name="Rectangle 19"/>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eaLnBrk="1" hangingPunct="1">
              <a:defRPr/>
            </a:pPr>
            <a:r>
              <a:rPr lang="en-US" altLang="en-US">
                <a:solidFill>
                  <a:srgbClr val="FFFFFF"/>
                </a:solidFill>
                <a:latin typeface="Garamond" pitchFamily="18" charset="0"/>
              </a:rPr>
              <a:t>23 May 2007</a:t>
            </a:r>
            <a:endParaRPr lang="pl-PL" altLang="en-US">
              <a:solidFill>
                <a:srgbClr val="FFFFFF"/>
              </a:solidFill>
              <a:latin typeface="Garamond" pitchFamily="18" charset="0"/>
            </a:endParaRPr>
          </a:p>
        </p:txBody>
      </p:sp>
      <p:sp>
        <p:nvSpPr>
          <p:cNvPr id="106516" name="Rectangle 2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eaLnBrk="1" hangingPunct="1">
              <a:defRPr/>
            </a:pPr>
            <a:r>
              <a:rPr lang="pl-PL" altLang="en-US">
                <a:solidFill>
                  <a:srgbClr val="FFFFFF"/>
                </a:solidFill>
                <a:latin typeface="Garamond" pitchFamily="18" charset="0"/>
              </a:rPr>
              <a:t>Czech Technical University in Prague</a:t>
            </a:r>
          </a:p>
        </p:txBody>
      </p:sp>
      <p:sp>
        <p:nvSpPr>
          <p:cNvPr id="106517" name="Rectangle 21"/>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eaLnBrk="1" hangingPunct="1">
              <a:defRPr/>
            </a:pPr>
            <a:fld id="{22ED5516-DFA5-4B54-88E1-A21D7BF6BA76}" type="slidenum">
              <a:rPr lang="pl-PL" altLang="en-US">
                <a:solidFill>
                  <a:srgbClr val="FFFFFF"/>
                </a:solidFill>
                <a:latin typeface="Garamond" pitchFamily="18" charset="0"/>
              </a:rPr>
              <a:pPr eaLnBrk="1" hangingPunct="1">
                <a:defRPr/>
              </a:pPr>
              <a:t>‹#›</a:t>
            </a:fld>
            <a:endParaRPr lang="pl-PL" altLang="en-US">
              <a:solidFill>
                <a:srgbClr val="FFFFFF"/>
              </a:solidFill>
              <a:latin typeface="Garamond" pitchFamily="18" charset="0"/>
            </a:endParaRPr>
          </a:p>
        </p:txBody>
      </p:sp>
      <p:sp>
        <p:nvSpPr>
          <p:cNvPr id="106518" name="Rectangle 22"/>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Tree>
    <p:extLst>
      <p:ext uri="{BB962C8B-B14F-4D97-AF65-F5344CB8AC3E}">
        <p14:creationId xmlns:p14="http://schemas.microsoft.com/office/powerpoint/2010/main" val="1955847531"/>
      </p:ext>
    </p:extLst>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ransition>
    <p:fade thruBlk="1"/>
  </p:transition>
  <p:hf hd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2438400"/>
            <a:ext cx="9144000" cy="4046538"/>
            <a:chOff x="0" y="1536"/>
            <a:chExt cx="5760" cy="2549"/>
          </a:xfrm>
        </p:grpSpPr>
        <p:sp>
          <p:nvSpPr>
            <p:cNvPr id="106499"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1033"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1034"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2"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36"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7"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8"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9"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40"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8"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2"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10"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1"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2"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6"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6514" name="Rectangle 18"/>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pl-PL" altLang="en-US"/>
              <a:t>Kliknij, aby edytować styl wzorca tytułu</a:t>
            </a:r>
          </a:p>
        </p:txBody>
      </p:sp>
      <p:sp>
        <p:nvSpPr>
          <p:cNvPr id="106515" name="Rectangle 19"/>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eaLnBrk="1" hangingPunct="1">
              <a:defRPr/>
            </a:pPr>
            <a:r>
              <a:rPr lang="en-US" altLang="en-US">
                <a:solidFill>
                  <a:srgbClr val="FFFFFF"/>
                </a:solidFill>
                <a:latin typeface="Garamond" pitchFamily="18" charset="0"/>
              </a:rPr>
              <a:t>23 May 2007</a:t>
            </a:r>
            <a:endParaRPr lang="pl-PL" altLang="en-US">
              <a:solidFill>
                <a:srgbClr val="FFFFFF"/>
              </a:solidFill>
              <a:latin typeface="Garamond" pitchFamily="18" charset="0"/>
            </a:endParaRPr>
          </a:p>
        </p:txBody>
      </p:sp>
      <p:sp>
        <p:nvSpPr>
          <p:cNvPr id="106516" name="Rectangle 2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eaLnBrk="1" hangingPunct="1">
              <a:defRPr/>
            </a:pPr>
            <a:r>
              <a:rPr lang="pl-PL" altLang="en-US">
                <a:solidFill>
                  <a:srgbClr val="FFFFFF"/>
                </a:solidFill>
                <a:latin typeface="Garamond" pitchFamily="18" charset="0"/>
              </a:rPr>
              <a:t>Czech Technical University in Prague</a:t>
            </a:r>
          </a:p>
        </p:txBody>
      </p:sp>
      <p:sp>
        <p:nvSpPr>
          <p:cNvPr id="106517" name="Rectangle 21"/>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eaLnBrk="1" hangingPunct="1">
              <a:defRPr/>
            </a:pPr>
            <a:fld id="{22ED5516-DFA5-4B54-88E1-A21D7BF6BA76}" type="slidenum">
              <a:rPr lang="pl-PL" altLang="en-US">
                <a:solidFill>
                  <a:srgbClr val="FFFFFF"/>
                </a:solidFill>
                <a:latin typeface="Garamond" pitchFamily="18" charset="0"/>
              </a:rPr>
              <a:pPr eaLnBrk="1" hangingPunct="1">
                <a:defRPr/>
              </a:pPr>
              <a:t>‹#›</a:t>
            </a:fld>
            <a:endParaRPr lang="pl-PL" altLang="en-US">
              <a:solidFill>
                <a:srgbClr val="FFFFFF"/>
              </a:solidFill>
              <a:latin typeface="Garamond" pitchFamily="18" charset="0"/>
            </a:endParaRPr>
          </a:p>
        </p:txBody>
      </p:sp>
      <p:sp>
        <p:nvSpPr>
          <p:cNvPr id="106518" name="Rectangle 22"/>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Tree>
    <p:extLst>
      <p:ext uri="{BB962C8B-B14F-4D97-AF65-F5344CB8AC3E}">
        <p14:creationId xmlns:p14="http://schemas.microsoft.com/office/powerpoint/2010/main" val="4111688861"/>
      </p:ext>
    </p:extLst>
  </p:cSld>
  <p:clrMap bg1="dk2" tx1="lt1" bg2="dk1"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p:fade thruBlk="1"/>
  </p:transition>
  <p:hf hd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pattFill prst="dkHorz">
          <a:fgClr>
            <a:schemeClr val="bg2"/>
          </a:fgClr>
          <a:bgClr>
            <a:schemeClr val="bg1"/>
          </a:bgClr>
        </a:patt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2438400"/>
            <a:ext cx="9144000" cy="4046538"/>
            <a:chOff x="0" y="1536"/>
            <a:chExt cx="5760" cy="2549"/>
          </a:xfrm>
        </p:grpSpPr>
        <p:sp>
          <p:nvSpPr>
            <p:cNvPr id="106499"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800">
                <a:solidFill>
                  <a:srgbClr val="FFFFFF"/>
                </a:solidFill>
                <a:latin typeface="Garamond" pitchFamily="18" charset="0"/>
              </a:endParaRPr>
            </a:p>
          </p:txBody>
        </p:sp>
        <p:sp>
          <p:nvSpPr>
            <p:cNvPr id="1033"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a:solidFill>
                  <a:srgbClr val="FFFFFF"/>
                </a:solidFill>
                <a:latin typeface="Garamond" pitchFamily="18" charset="0"/>
              </a:endParaRPr>
            </a:p>
          </p:txBody>
        </p:sp>
        <p:sp>
          <p:nvSpPr>
            <p:cNvPr id="1034"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2"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36" name="Freeform 7"/>
            <p:cNvSpPr>
              <a:spLocks/>
            </p:cNvSpPr>
            <p:nvPr userDrawn="1"/>
          </p:nvSpPr>
          <p:spPr bwMode="hidden">
            <a:xfrm>
              <a:off x="3599" y="2477"/>
              <a:ext cx="186" cy="120"/>
            </a:xfrm>
            <a:custGeom>
              <a:avLst/>
              <a:gdLst>
                <a:gd name="T0" fmla="*/ 187 w 185"/>
                <a:gd name="T1" fmla="*/ 0 h 120"/>
                <a:gd name="T2" fmla="*/ 187 w 185"/>
                <a:gd name="T3" fmla="*/ 6 h 120"/>
                <a:gd name="T4" fmla="*/ 187 w 185"/>
                <a:gd name="T5" fmla="*/ 18 h 120"/>
                <a:gd name="T6" fmla="*/ 187 w 185"/>
                <a:gd name="T7" fmla="*/ 36 h 120"/>
                <a:gd name="T8" fmla="*/ 181 w 185"/>
                <a:gd name="T9" fmla="*/ 54 h 120"/>
                <a:gd name="T10" fmla="*/ 163 w 185"/>
                <a:gd name="T11" fmla="*/ 72 h 120"/>
                <a:gd name="T12" fmla="*/ 139 w 185"/>
                <a:gd name="T13" fmla="*/ 96 h 120"/>
                <a:gd name="T14" fmla="*/ 103 w 185"/>
                <a:gd name="T15" fmla="*/ 108 h 120"/>
                <a:gd name="T16" fmla="*/ 47 w 185"/>
                <a:gd name="T17" fmla="*/ 120 h 120"/>
                <a:gd name="T18" fmla="*/ 29 w 185"/>
                <a:gd name="T19" fmla="*/ 120 h 120"/>
                <a:gd name="T20" fmla="*/ 17 w 185"/>
                <a:gd name="T21" fmla="*/ 114 h 120"/>
                <a:gd name="T22" fmla="*/ 0 w 185"/>
                <a:gd name="T23" fmla="*/ 96 h 120"/>
                <a:gd name="T24" fmla="*/ 0 w 185"/>
                <a:gd name="T25" fmla="*/ 78 h 120"/>
                <a:gd name="T26" fmla="*/ 0 w 185"/>
                <a:gd name="T27" fmla="*/ 72 h 120"/>
                <a:gd name="T28" fmla="*/ 187 w 185"/>
                <a:gd name="T29" fmla="*/ 0 h 120"/>
                <a:gd name="T30" fmla="*/ 187 w 185"/>
                <a:gd name="T31" fmla="*/ 0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5" h="120">
                  <a:moveTo>
                    <a:pt x="185" y="0"/>
                  </a:moveTo>
                  <a:lnTo>
                    <a:pt x="185" y="6"/>
                  </a:lnTo>
                  <a:lnTo>
                    <a:pt x="185" y="18"/>
                  </a:lnTo>
                  <a:lnTo>
                    <a:pt x="185" y="36"/>
                  </a:lnTo>
                  <a:lnTo>
                    <a:pt x="179" y="54"/>
                  </a:lnTo>
                  <a:lnTo>
                    <a:pt x="161" y="72"/>
                  </a:lnTo>
                  <a:lnTo>
                    <a:pt x="137" y="96"/>
                  </a:lnTo>
                  <a:lnTo>
                    <a:pt x="101" y="108"/>
                  </a:lnTo>
                  <a:lnTo>
                    <a:pt x="47" y="120"/>
                  </a:lnTo>
                  <a:lnTo>
                    <a:pt x="29" y="120"/>
                  </a:lnTo>
                  <a:lnTo>
                    <a:pt x="17" y="114"/>
                  </a:lnTo>
                  <a:lnTo>
                    <a:pt x="0" y="96"/>
                  </a:lnTo>
                  <a:lnTo>
                    <a:pt x="0" y="78"/>
                  </a:lnTo>
                  <a:lnTo>
                    <a:pt x="0" y="72"/>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7" name="Freeform 8"/>
            <p:cNvSpPr>
              <a:spLocks/>
            </p:cNvSpPr>
            <p:nvPr userDrawn="1"/>
          </p:nvSpPr>
          <p:spPr bwMode="hidden">
            <a:xfrm>
              <a:off x="3779" y="2393"/>
              <a:ext cx="185" cy="120"/>
            </a:xfrm>
            <a:custGeom>
              <a:avLst/>
              <a:gdLst>
                <a:gd name="T0" fmla="*/ 185 w 185"/>
                <a:gd name="T1" fmla="*/ 0 h 120"/>
                <a:gd name="T2" fmla="*/ 185 w 185"/>
                <a:gd name="T3" fmla="*/ 6 h 120"/>
                <a:gd name="T4" fmla="*/ 179 w 185"/>
                <a:gd name="T5" fmla="*/ 24 h 120"/>
                <a:gd name="T6" fmla="*/ 167 w 185"/>
                <a:gd name="T7" fmla="*/ 42 h 120"/>
                <a:gd name="T8" fmla="*/ 149 w 185"/>
                <a:gd name="T9" fmla="*/ 66 h 120"/>
                <a:gd name="T10" fmla="*/ 131 w 185"/>
                <a:gd name="T11" fmla="*/ 90 h 120"/>
                <a:gd name="T12" fmla="*/ 102 w 185"/>
                <a:gd name="T13" fmla="*/ 108 h 120"/>
                <a:gd name="T14" fmla="*/ 66 w 185"/>
                <a:gd name="T15" fmla="*/ 120 h 120"/>
                <a:gd name="T16" fmla="*/ 18 w 185"/>
                <a:gd name="T17" fmla="*/ 120 h 120"/>
                <a:gd name="T18" fmla="*/ 0 w 185"/>
                <a:gd name="T19" fmla="*/ 60 h 120"/>
                <a:gd name="T20" fmla="*/ 185 w 185"/>
                <a:gd name="T21" fmla="*/ 0 h 120"/>
                <a:gd name="T22" fmla="*/ 185 w 185"/>
                <a:gd name="T23" fmla="*/ 0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5" h="120">
                  <a:moveTo>
                    <a:pt x="185" y="0"/>
                  </a:moveTo>
                  <a:lnTo>
                    <a:pt x="185" y="6"/>
                  </a:lnTo>
                  <a:lnTo>
                    <a:pt x="179" y="24"/>
                  </a:lnTo>
                  <a:lnTo>
                    <a:pt x="167" y="42"/>
                  </a:lnTo>
                  <a:lnTo>
                    <a:pt x="149" y="66"/>
                  </a:lnTo>
                  <a:lnTo>
                    <a:pt x="131" y="90"/>
                  </a:lnTo>
                  <a:lnTo>
                    <a:pt x="102" y="108"/>
                  </a:lnTo>
                  <a:lnTo>
                    <a:pt x="66" y="120"/>
                  </a:lnTo>
                  <a:lnTo>
                    <a:pt x="18" y="120"/>
                  </a:lnTo>
                  <a:lnTo>
                    <a:pt x="0" y="60"/>
                  </a:lnTo>
                  <a:lnTo>
                    <a:pt x="18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8" name="Freeform 9"/>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39 w 526"/>
                <a:gd name="T17" fmla="*/ 179 h 275"/>
                <a:gd name="T18" fmla="*/ 211 w 526"/>
                <a:gd name="T19" fmla="*/ 143 h 275"/>
                <a:gd name="T20" fmla="*/ 253 w 526"/>
                <a:gd name="T21" fmla="*/ 120 h 275"/>
                <a:gd name="T22" fmla="*/ 301 w 526"/>
                <a:gd name="T23" fmla="*/ 96 h 275"/>
                <a:gd name="T24" fmla="*/ 397 w 526"/>
                <a:gd name="T25" fmla="*/ 48 h 275"/>
                <a:gd name="T26" fmla="*/ 446 w 526"/>
                <a:gd name="T27" fmla="*/ 30 h 275"/>
                <a:gd name="T28" fmla="*/ 482 w 526"/>
                <a:gd name="T29" fmla="*/ 12 h 275"/>
                <a:gd name="T30" fmla="*/ 506 w 526"/>
                <a:gd name="T31" fmla="*/ 6 h 275"/>
                <a:gd name="T32" fmla="*/ 524 w 526"/>
                <a:gd name="T33" fmla="*/ 0 h 275"/>
                <a:gd name="T34" fmla="*/ 530 w 526"/>
                <a:gd name="T35" fmla="*/ 0 h 275"/>
                <a:gd name="T36" fmla="*/ 524 w 526"/>
                <a:gd name="T37" fmla="*/ 6 h 275"/>
                <a:gd name="T38" fmla="*/ 512 w 526"/>
                <a:gd name="T39" fmla="*/ 12 h 275"/>
                <a:gd name="T40" fmla="*/ 488 w 526"/>
                <a:gd name="T41" fmla="*/ 24 h 275"/>
                <a:gd name="T42" fmla="*/ 464 w 526"/>
                <a:gd name="T43" fmla="*/ 42 h 275"/>
                <a:gd name="T44" fmla="*/ 440 w 526"/>
                <a:gd name="T45" fmla="*/ 54 h 275"/>
                <a:gd name="T46" fmla="*/ 397 w 526"/>
                <a:gd name="T47" fmla="*/ 78 h 275"/>
                <a:gd name="T48" fmla="*/ 342 w 526"/>
                <a:gd name="T49" fmla="*/ 108 h 275"/>
                <a:gd name="T50" fmla="*/ 277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39" name="Freeform 10"/>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22 w 718"/>
                <a:gd name="T17" fmla="*/ 228 h 306"/>
                <a:gd name="T18" fmla="*/ 128 w 718"/>
                <a:gd name="T19" fmla="*/ 228 h 306"/>
                <a:gd name="T20" fmla="*/ 146 w 718"/>
                <a:gd name="T21" fmla="*/ 222 h 306"/>
                <a:gd name="T22" fmla="*/ 170 w 718"/>
                <a:gd name="T23" fmla="*/ 216 h 306"/>
                <a:gd name="T24" fmla="*/ 200 w 718"/>
                <a:gd name="T25" fmla="*/ 204 h 306"/>
                <a:gd name="T26" fmla="*/ 277 w 718"/>
                <a:gd name="T27" fmla="*/ 180 h 306"/>
                <a:gd name="T28" fmla="*/ 375 w 718"/>
                <a:gd name="T29" fmla="*/ 156 h 306"/>
                <a:gd name="T30" fmla="*/ 465 w 718"/>
                <a:gd name="T31" fmla="*/ 126 h 306"/>
                <a:gd name="T32" fmla="*/ 548 w 718"/>
                <a:gd name="T33" fmla="*/ 102 h 306"/>
                <a:gd name="T34" fmla="*/ 578 w 718"/>
                <a:gd name="T35" fmla="*/ 90 h 306"/>
                <a:gd name="T36" fmla="*/ 610 w 718"/>
                <a:gd name="T37" fmla="*/ 84 h 306"/>
                <a:gd name="T38" fmla="*/ 628 w 718"/>
                <a:gd name="T39" fmla="*/ 78 h 306"/>
                <a:gd name="T40" fmla="*/ 634 w 718"/>
                <a:gd name="T41" fmla="*/ 72 h 306"/>
                <a:gd name="T42" fmla="*/ 640 w 718"/>
                <a:gd name="T43" fmla="*/ 66 h 306"/>
                <a:gd name="T44" fmla="*/ 658 w 718"/>
                <a:gd name="T45" fmla="*/ 60 h 306"/>
                <a:gd name="T46" fmla="*/ 700 w 718"/>
                <a:gd name="T47" fmla="*/ 30 h 306"/>
                <a:gd name="T48" fmla="*/ 718 w 718"/>
                <a:gd name="T49" fmla="*/ 18 h 306"/>
                <a:gd name="T50" fmla="*/ 724 w 718"/>
                <a:gd name="T51" fmla="*/ 6 h 306"/>
                <a:gd name="T52" fmla="*/ 718 w 718"/>
                <a:gd name="T53" fmla="*/ 0 h 306"/>
                <a:gd name="T54" fmla="*/ 694 w 718"/>
                <a:gd name="T55" fmla="*/ 0 h 306"/>
                <a:gd name="T56" fmla="*/ 634 w 718"/>
                <a:gd name="T57" fmla="*/ 0 h 306"/>
                <a:gd name="T58" fmla="*/ 584 w 718"/>
                <a:gd name="T59" fmla="*/ 0 h 306"/>
                <a:gd name="T60" fmla="*/ 548 w 718"/>
                <a:gd name="T61" fmla="*/ 0 h 306"/>
                <a:gd name="T62" fmla="*/ 518 w 718"/>
                <a:gd name="T63" fmla="*/ 18 h 306"/>
                <a:gd name="T64" fmla="*/ 489 w 718"/>
                <a:gd name="T65" fmla="*/ 42 h 306"/>
                <a:gd name="T66" fmla="*/ 471 w 718"/>
                <a:gd name="T67" fmla="*/ 54 h 306"/>
                <a:gd name="T68" fmla="*/ 453 w 718"/>
                <a:gd name="T69" fmla="*/ 60 h 306"/>
                <a:gd name="T70" fmla="*/ 429 w 718"/>
                <a:gd name="T71" fmla="*/ 60 h 306"/>
                <a:gd name="T72" fmla="*/ 393 w 718"/>
                <a:gd name="T73" fmla="*/ 66 h 306"/>
                <a:gd name="T74" fmla="*/ 349 w 718"/>
                <a:gd name="T75" fmla="*/ 84 h 306"/>
                <a:gd name="T76" fmla="*/ 313 w 718"/>
                <a:gd name="T77" fmla="*/ 108 h 306"/>
                <a:gd name="T78" fmla="*/ 289 w 718"/>
                <a:gd name="T79" fmla="*/ 126 h 306"/>
                <a:gd name="T80" fmla="*/ 277 w 718"/>
                <a:gd name="T81" fmla="*/ 132 h 306"/>
                <a:gd name="T82" fmla="*/ 259 w 718"/>
                <a:gd name="T83" fmla="*/ 138 h 306"/>
                <a:gd name="T84" fmla="*/ 223 w 718"/>
                <a:gd name="T85" fmla="*/ 138 h 306"/>
                <a:gd name="T86" fmla="*/ 188 w 718"/>
                <a:gd name="T87" fmla="*/ 138 h 306"/>
                <a:gd name="T88" fmla="*/ 182 w 718"/>
                <a:gd name="T89" fmla="*/ 138 h 306"/>
                <a:gd name="T90" fmla="*/ 176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40" name="Freeform 11"/>
            <p:cNvSpPr>
              <a:spLocks/>
            </p:cNvSpPr>
            <p:nvPr userDrawn="1"/>
          </p:nvSpPr>
          <p:spPr bwMode="hidden">
            <a:xfrm>
              <a:off x="3358" y="1890"/>
              <a:ext cx="2400" cy="881"/>
            </a:xfrm>
            <a:custGeom>
              <a:avLst/>
              <a:gdLst>
                <a:gd name="T0" fmla="*/ 2245 w 2392"/>
                <a:gd name="T1" fmla="*/ 54 h 881"/>
                <a:gd name="T2" fmla="*/ 2203 w 2392"/>
                <a:gd name="T3" fmla="*/ 54 h 881"/>
                <a:gd name="T4" fmla="*/ 2161 w 2392"/>
                <a:gd name="T5" fmla="*/ 66 h 881"/>
                <a:gd name="T6" fmla="*/ 2035 w 2392"/>
                <a:gd name="T7" fmla="*/ 101 h 881"/>
                <a:gd name="T8" fmla="*/ 1970 w 2392"/>
                <a:gd name="T9" fmla="*/ 119 h 881"/>
                <a:gd name="T10" fmla="*/ 1872 w 2392"/>
                <a:gd name="T11" fmla="*/ 167 h 881"/>
                <a:gd name="T12" fmla="*/ 1848 w 2392"/>
                <a:gd name="T13" fmla="*/ 245 h 881"/>
                <a:gd name="T14" fmla="*/ 1854 w 2392"/>
                <a:gd name="T15" fmla="*/ 305 h 881"/>
                <a:gd name="T16" fmla="*/ 1770 w 2392"/>
                <a:gd name="T17" fmla="*/ 317 h 881"/>
                <a:gd name="T18" fmla="*/ 1607 w 2392"/>
                <a:gd name="T19" fmla="*/ 263 h 881"/>
                <a:gd name="T20" fmla="*/ 1517 w 2392"/>
                <a:gd name="T21" fmla="*/ 257 h 881"/>
                <a:gd name="T22" fmla="*/ 1409 w 2392"/>
                <a:gd name="T23" fmla="*/ 311 h 881"/>
                <a:gd name="T24" fmla="*/ 1342 w 2392"/>
                <a:gd name="T25" fmla="*/ 353 h 881"/>
                <a:gd name="T26" fmla="*/ 1318 w 2392"/>
                <a:gd name="T27" fmla="*/ 359 h 881"/>
                <a:gd name="T28" fmla="*/ 1222 w 2392"/>
                <a:gd name="T29" fmla="*/ 371 h 881"/>
                <a:gd name="T30" fmla="*/ 1168 w 2392"/>
                <a:gd name="T31" fmla="*/ 365 h 881"/>
                <a:gd name="T32" fmla="*/ 1061 w 2392"/>
                <a:gd name="T33" fmla="*/ 371 h 881"/>
                <a:gd name="T34" fmla="*/ 963 w 2392"/>
                <a:gd name="T35" fmla="*/ 383 h 881"/>
                <a:gd name="T36" fmla="*/ 927 w 2392"/>
                <a:gd name="T37" fmla="*/ 401 h 881"/>
                <a:gd name="T38" fmla="*/ 825 w 2392"/>
                <a:gd name="T39" fmla="*/ 419 h 881"/>
                <a:gd name="T40" fmla="*/ 784 w 2392"/>
                <a:gd name="T41" fmla="*/ 419 h 881"/>
                <a:gd name="T42" fmla="*/ 668 w 2392"/>
                <a:gd name="T43" fmla="*/ 437 h 881"/>
                <a:gd name="T44" fmla="*/ 602 w 2392"/>
                <a:gd name="T45" fmla="*/ 473 h 881"/>
                <a:gd name="T46" fmla="*/ 507 w 2392"/>
                <a:gd name="T47" fmla="*/ 467 h 881"/>
                <a:gd name="T48" fmla="*/ 433 w 2392"/>
                <a:gd name="T49" fmla="*/ 491 h 881"/>
                <a:gd name="T50" fmla="*/ 415 w 2392"/>
                <a:gd name="T51" fmla="*/ 539 h 881"/>
                <a:gd name="T52" fmla="*/ 349 w 2392"/>
                <a:gd name="T53" fmla="*/ 569 h 881"/>
                <a:gd name="T54" fmla="*/ 224 w 2392"/>
                <a:gd name="T55" fmla="*/ 599 h 881"/>
                <a:gd name="T56" fmla="*/ 138 w 2392"/>
                <a:gd name="T57" fmla="*/ 647 h 881"/>
                <a:gd name="T58" fmla="*/ 108 w 2392"/>
                <a:gd name="T59" fmla="*/ 659 h 881"/>
                <a:gd name="T60" fmla="*/ 0 w 2392"/>
                <a:gd name="T61" fmla="*/ 671 h 881"/>
                <a:gd name="T62" fmla="*/ 84 w 2392"/>
                <a:gd name="T63" fmla="*/ 695 h 881"/>
                <a:gd name="T64" fmla="*/ 265 w 2392"/>
                <a:gd name="T65" fmla="*/ 653 h 881"/>
                <a:gd name="T66" fmla="*/ 477 w 2392"/>
                <a:gd name="T67" fmla="*/ 569 h 881"/>
                <a:gd name="T68" fmla="*/ 572 w 2392"/>
                <a:gd name="T69" fmla="*/ 521 h 881"/>
                <a:gd name="T70" fmla="*/ 650 w 2392"/>
                <a:gd name="T71" fmla="*/ 515 h 881"/>
                <a:gd name="T72" fmla="*/ 879 w 2392"/>
                <a:gd name="T73" fmla="*/ 461 h 881"/>
                <a:gd name="T74" fmla="*/ 1156 w 2392"/>
                <a:gd name="T75" fmla="*/ 425 h 881"/>
                <a:gd name="T76" fmla="*/ 1300 w 2392"/>
                <a:gd name="T77" fmla="*/ 461 h 881"/>
                <a:gd name="T78" fmla="*/ 1427 w 2392"/>
                <a:gd name="T79" fmla="*/ 533 h 881"/>
                <a:gd name="T80" fmla="*/ 1445 w 2392"/>
                <a:gd name="T81" fmla="*/ 617 h 881"/>
                <a:gd name="T82" fmla="*/ 1386 w 2392"/>
                <a:gd name="T83" fmla="*/ 653 h 881"/>
                <a:gd name="T84" fmla="*/ 1234 w 2392"/>
                <a:gd name="T85" fmla="*/ 701 h 881"/>
                <a:gd name="T86" fmla="*/ 1120 w 2392"/>
                <a:gd name="T87" fmla="*/ 755 h 881"/>
                <a:gd name="T88" fmla="*/ 1073 w 2392"/>
                <a:gd name="T89" fmla="*/ 809 h 881"/>
                <a:gd name="T90" fmla="*/ 1085 w 2392"/>
                <a:gd name="T91" fmla="*/ 869 h 881"/>
                <a:gd name="T92" fmla="*/ 1114 w 2392"/>
                <a:gd name="T93" fmla="*/ 881 h 881"/>
                <a:gd name="T94" fmla="*/ 1216 w 2392"/>
                <a:gd name="T95" fmla="*/ 869 h 881"/>
                <a:gd name="T96" fmla="*/ 1398 w 2392"/>
                <a:gd name="T97" fmla="*/ 857 h 881"/>
                <a:gd name="T98" fmla="*/ 1451 w 2392"/>
                <a:gd name="T99" fmla="*/ 851 h 881"/>
                <a:gd name="T100" fmla="*/ 1493 w 2392"/>
                <a:gd name="T101" fmla="*/ 833 h 881"/>
                <a:gd name="T102" fmla="*/ 1687 w 2392"/>
                <a:gd name="T103" fmla="*/ 743 h 881"/>
                <a:gd name="T104" fmla="*/ 1818 w 2392"/>
                <a:gd name="T105" fmla="*/ 689 h 881"/>
                <a:gd name="T106" fmla="*/ 1896 w 2392"/>
                <a:gd name="T107" fmla="*/ 581 h 881"/>
                <a:gd name="T108" fmla="*/ 2053 w 2392"/>
                <a:gd name="T109" fmla="*/ 389 h 881"/>
                <a:gd name="T110" fmla="*/ 2221 w 2392"/>
                <a:gd name="T111" fmla="*/ 269 h 881"/>
                <a:gd name="T112" fmla="*/ 2265 w 2392"/>
                <a:gd name="T113" fmla="*/ 239 h 881"/>
                <a:gd name="T114" fmla="*/ 2408 w 2392"/>
                <a:gd name="T115" fmla="*/ 0 h 881"/>
                <a:gd name="T116" fmla="*/ 2318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08" name="Freeform 12"/>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2" name="Freeform 13"/>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z="1800">
                <a:solidFill>
                  <a:srgbClr val="FFFFFF"/>
                </a:solidFill>
                <a:latin typeface="Garamond" pitchFamily="18" charset="0"/>
              </a:endParaRPr>
            </a:p>
          </p:txBody>
        </p:sp>
        <p:sp>
          <p:nvSpPr>
            <p:cNvPr id="106510" name="Freeform 14"/>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1" name="Freeform 15"/>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6512" name="Freeform 16"/>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US" sz="1800">
                <a:solidFill>
                  <a:srgbClr val="FFFFFF"/>
                </a:solidFill>
                <a:latin typeface="Garamond" pitchFamily="18" charset="0"/>
              </a:endParaRPr>
            </a:p>
          </p:txBody>
        </p:sp>
        <p:sp>
          <p:nvSpPr>
            <p:cNvPr id="1046" name="Freeform 17"/>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a:lstStyle/>
            <a:p>
              <a:pPr eaLnBrk="1" hangingPunct="1"/>
              <a:endParaRPr lang="en-US" sz="1800">
                <a:solidFill>
                  <a:srgbClr val="FFFFFF"/>
                </a:solidFill>
                <a:latin typeface="Garamond" pitchFamily="18" charset="0"/>
              </a:endParaRPr>
            </a:p>
          </p:txBody>
        </p:sp>
      </p:grpSp>
      <p:sp>
        <p:nvSpPr>
          <p:cNvPr id="106514" name="Rectangle 18"/>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pl-PL" altLang="en-US"/>
              <a:t>Kliknij, aby edytować styl wzorca tytułu</a:t>
            </a:r>
          </a:p>
        </p:txBody>
      </p:sp>
      <p:sp>
        <p:nvSpPr>
          <p:cNvPr id="106515" name="Rectangle 19"/>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eaLnBrk="1" hangingPunct="1">
              <a:defRPr/>
            </a:pPr>
            <a:r>
              <a:rPr lang="en-US" altLang="en-US">
                <a:solidFill>
                  <a:srgbClr val="FFFFFF"/>
                </a:solidFill>
                <a:latin typeface="Garamond" pitchFamily="18" charset="0"/>
              </a:rPr>
              <a:t>23 May 2007</a:t>
            </a:r>
            <a:endParaRPr lang="pl-PL" altLang="en-US">
              <a:solidFill>
                <a:srgbClr val="FFFFFF"/>
              </a:solidFill>
              <a:latin typeface="Garamond" pitchFamily="18" charset="0"/>
            </a:endParaRPr>
          </a:p>
        </p:txBody>
      </p:sp>
      <p:sp>
        <p:nvSpPr>
          <p:cNvPr id="106516" name="Rectangle 20"/>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eaLnBrk="1" hangingPunct="1">
              <a:defRPr/>
            </a:pPr>
            <a:r>
              <a:rPr lang="pl-PL" altLang="en-US">
                <a:solidFill>
                  <a:srgbClr val="FFFFFF"/>
                </a:solidFill>
                <a:latin typeface="Garamond" pitchFamily="18" charset="0"/>
              </a:rPr>
              <a:t>Czech Technical University in Prague</a:t>
            </a:r>
          </a:p>
        </p:txBody>
      </p:sp>
      <p:sp>
        <p:nvSpPr>
          <p:cNvPr id="106517" name="Rectangle 21"/>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eaLnBrk="1" hangingPunct="1">
              <a:defRPr/>
            </a:pPr>
            <a:fld id="{22ED5516-DFA5-4B54-88E1-A21D7BF6BA76}" type="slidenum">
              <a:rPr lang="pl-PL" altLang="en-US">
                <a:solidFill>
                  <a:srgbClr val="FFFFFF"/>
                </a:solidFill>
                <a:latin typeface="Garamond" pitchFamily="18" charset="0"/>
              </a:rPr>
              <a:pPr eaLnBrk="1" hangingPunct="1">
                <a:defRPr/>
              </a:pPr>
              <a:t>‹#›</a:t>
            </a:fld>
            <a:endParaRPr lang="pl-PL" altLang="en-US">
              <a:solidFill>
                <a:srgbClr val="FFFFFF"/>
              </a:solidFill>
              <a:latin typeface="Garamond" pitchFamily="18" charset="0"/>
            </a:endParaRPr>
          </a:p>
        </p:txBody>
      </p:sp>
      <p:sp>
        <p:nvSpPr>
          <p:cNvPr id="106518" name="Rectangle 22"/>
          <p:cNvSpPr>
            <a:spLocks noGrp="1" noChangeArrowheads="1"/>
          </p:cNvSpPr>
          <p:nvPr>
            <p:ph type="body" idx="1"/>
          </p:nvPr>
        </p:nvSpPr>
        <p:spPr bwMode="auto">
          <a:xfrm>
            <a:off x="457200" y="1600200"/>
            <a:ext cx="822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Tree>
    <p:extLst>
      <p:ext uri="{BB962C8B-B14F-4D97-AF65-F5344CB8AC3E}">
        <p14:creationId xmlns:p14="http://schemas.microsoft.com/office/powerpoint/2010/main" val="740983938"/>
      </p:ext>
    </p:extLst>
  </p:cSld>
  <p:clrMap bg1="dk2" tx1="lt1" bg2="dk1"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fade thruBlk="1"/>
  </p:transition>
  <p:hf hd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www.google.com/url?sa=i&amp;source=images&amp;cd=&amp;cad=rja&amp;docid=R5y-7XnpZU3k1M&amp;tbnid=TNDU--_y1NSiDM:&amp;ved=0CAgQjRwwAA&amp;url=http://www.whatisnuclear.com/articles/nucreactor.html&amp;ei=htqaUbeQFauI0QHsmoCYDQ&amp;psig=AFQjCNFvNYHYPVajjoBm6a-cLtIZNKgt9Q&amp;ust=136918938238650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fugONNLb9JE?feature=oembed"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gif"/><Relationship Id="rId7"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4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png"/><Relationship Id="rId7"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0.pn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53.png"/><Relationship Id="rId10" Type="http://schemas.openxmlformats.org/officeDocument/2006/relationships/image" Target="../media/image22.png"/><Relationship Id="rId4" Type="http://schemas.openxmlformats.org/officeDocument/2006/relationships/image" Target="../media/image160.png"/><Relationship Id="rId9" Type="http://schemas.openxmlformats.org/officeDocument/2006/relationships/image" Target="../media/image52.png"/><Relationship Id="rId1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ideo" Target="https://www.youtube.com/embed/bcXf6aWt4hI?rel=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ideo" Target="https://www.youtube.com/embed/ZwY2E0hjGuU?rel=0&amp;controls=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ideo" Target="https://www.youtube.com/embed/oqvghou5m3U?rel=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ideo" Target="https://www.youtube.com/embed/daZ7IQFqPyA?rel=0"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bcXf6aWt4hI" TargetMode="External"/><Relationship Id="rId2" Type="http://schemas.openxmlformats.org/officeDocument/2006/relationships/hyperlink" Target="https://www.ucsusa.org/nuclear-power/cost-nuclear-power/retirements?_ga=2.68367313.1717052947.1542400265-1929339798.1542306463#.W-8pJ-hKiUk" TargetMode="External"/><Relationship Id="rId1" Type="http://schemas.openxmlformats.org/officeDocument/2006/relationships/slideLayout" Target="../slideLayouts/slideLayout2.xml"/><Relationship Id="rId6" Type="http://schemas.openxmlformats.org/officeDocument/2006/relationships/hyperlink" Target="https://www.youtube.com/watch?v=daZ7IQFqPyA" TargetMode="External"/><Relationship Id="rId5" Type="http://schemas.openxmlformats.org/officeDocument/2006/relationships/hyperlink" Target="https://www.youtube.com/watch?v=oqvghou5m3U" TargetMode="External"/><Relationship Id="rId4" Type="http://schemas.openxmlformats.org/officeDocument/2006/relationships/hyperlink" Target="https://www.youtube.com/watch?v=ZwY2E0hjGuU"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1678966"/>
            <a:ext cx="7772400" cy="1521434"/>
          </a:xfrm>
        </p:spPr>
        <p:txBody>
          <a:bodyPr/>
          <a:lstStyle/>
          <a:p>
            <a:r>
              <a:rPr lang="en-US" dirty="0"/>
              <a:t>The History of </a:t>
            </a:r>
            <a:br>
              <a:rPr lang="en-US" dirty="0"/>
            </a:br>
            <a:r>
              <a:rPr lang="en-US" dirty="0"/>
              <a:t>Nuclear Reactors</a:t>
            </a:r>
          </a:p>
        </p:txBody>
      </p:sp>
      <p:sp>
        <p:nvSpPr>
          <p:cNvPr id="9219" name="Rectangle 3"/>
          <p:cNvSpPr>
            <a:spLocks noGrp="1" noChangeArrowheads="1"/>
          </p:cNvSpPr>
          <p:nvPr>
            <p:ph type="subTitle" idx="1"/>
          </p:nvPr>
        </p:nvSpPr>
        <p:spPr/>
        <p:txBody>
          <a:bodyPr/>
          <a:lstStyle/>
          <a:p>
            <a:endParaRPr lang="en-US"/>
          </a:p>
        </p:txBody>
      </p:sp>
      <p:pic>
        <p:nvPicPr>
          <p:cNvPr id="1026" name="Picture 2" descr="http://t2.gstatic.com/images?q=tbn:ANd9GcQoAOTgMOInYy4oucEEelEgIbSNrpUyBS5NSqUSUsmbdc-J5N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52400"/>
            <a:ext cx="2928769"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0.gstatic.com/images?q=tbn:ANd9GcTyAxBuevs4lcQs6FzZIKzoXhoGoCnChBTBXYE_xqO6SPdLxxN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705" y="152400"/>
            <a:ext cx="2295525" cy="19907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data:image/jpeg;base64,/9j/4AAQSkZJRgABAQAAAQABAAD/2wCEAAkGBhQQDxUUExQVFRUUGBgXFxcYGB4YGBgfHRgbGhgaGRgYGyYgGBojIBgYHy8gIyopLC0sHR4xNTAqNSYrLCkBCQoKDgwOGg8PGi0lHSUyLi0uMCk2Miw0LSksKiwwMC0sKy4uLC8sLCkpNS0sKSw1LCw2NCkqLC4wLCwsLCksKf/AABEIAKEBOAMBIgACEQEDEQH/xAAcAAEAAgMBAQEAAAAAAAAAAAAABQYDBAcCAQj/xABZEAACAQMCAwMECQ0LCwMFAAABAgMABBESIQUTMQYiQQcUUWEjMkJScYGRktIVFiQzNFNUYpOhsbTTFyU1VXJ0lLPB0dRDREVjZIOEorLh8IKVxHOjpOTx/8QAGgEBAAMBAQEAAAAAAAAAAAAAAAMEBQIBBv/EADQRAAIBAgQCCAQGAwEAAAAAAAABAgMRBBIhMRNRBUFhcYGRocEUUtHwFSIjM7HhMlPxcv/aAAwDAQACEQMRAD8A7jSlKAUpSgFKUoBSlKAUpSgFKUoBSlKAUpSgFKUoBSovinae2tZEjmmRJJMaFOSxydI2A2BO2TtWa/47b27BZp4YmIyBJIqEjpkBiNtjQG9Sq/2z7Qx2vD5JdZGtCsTIcks6nQVIPwHI+GqF5IO0rHzp7u5bQqw4M0zFFJZxsZWIUk4G3XagL4O31iyStHcJLyVLusZ1MAGCk6R13IHx1g7MeUS24hM0UIlDKC3eUAHBAIyrHB3GxxXEOzLZh4kQc/Yb9DnrLFjFbvkp4utrfyOx3MEwQHozZRlXbpnSetAd/wCF8TS5iEkedJZ1GfxHZD8WVOPVituud+R3jGeHS8xgqwynvMQAAVVmJJOANRY/HVu4v2qtrREeaUKkhIRgrODgZJ7gO3r6UBLUrDHcCSMPGVYMupDnutkZU5HgdqrvYTjt3dpMbuKKNopWiHKJIJXZwck9D453/SBaKUpQClKUApSlAKUpQClKUApSlAKUpQFc7R8bkhnijQlFKlyRC0zSlWUcmMLspI1EsendPTURBS+Um4aJmisxnlMysZGKFglw4AAiDOum2bfu95lXx1V0ClAUi47fzB3RbRi0cqxlQxwxPPXdjEAg1QqwbfKyRk41YGOPykzFjmxk0BScq5Z2Ih5hVE5Q1d7uA5GeuPCrHxPtXbW78tnLy/eYlaaX444wWUesgD11q/V28k+02BUY2NzOkX/LEJWHxgGgIQeUS4eKVkswGWGSRC0jMrMihyvdiBI0nYjqe7tuRLdr+0ktokJUJqfJdcGRjpAysKkoJGJIABIYjop30+pJuJf7BH6i0r/nwmfkr0s/E1weXZSjx0yyxH4sxuKAj4+2l0ryCS0UpG7anSRu7GJmiDaWi7xAUscHpv6q+J27mlC8m3UEtbhlkdw+mV4wWCiH2gEmAxI3V+73d5D67JIvumyuIh4vEBcx/D7CTIB8MYqW4TxyC7TVBKkoHXSwJU+hh1U+o4NAVP8AdHlYzaLF2WCNXk75DBmByiqYu8VYYYg7DJwcYq28G4gbi3jlK6DIoYrnVpz4asDPw4rdpQClKUBzXtH2qnW4ZBOUAPtQFXG/viNR+HODWpb9qrpNxOzepgrA/mz8hFXXjvZBblgwcxnxwNX9oqtX3ksl25F2I+pbVCGB9GBq28c+natqGJwippShr3e5Dllcz2flElU4liRx6UJQj/0nUD8oqo+Vftq00duITLDhpC3f0g91dO6tvjfqBU/xvyUTzQIiXMZO3MLoQCQNtOnPjv8AFUG/kLuTpHnMWkZ2AYYJABIyCPD0VTxE8O/2ovz9v7O4qXWVTtH2pW4ubCQq482ht0kLYcsUlDMykMScgg97B/TWHyg9pmvr+RxIrxpqjiZDpBQEsvwnvHerjN5CLh8HzmIEAD2rEbY9Y97XmbyCT6jpuYiPAlWB6AdO9+n+6qJ2Q3a/tkl7Y21uImRrcL3iwOdKBOg3Unrv4VWrfijR2s0QAInKAnJyvLOsY8Dnoc10M+Q25yT5zDv1Gh9unTc+j0V6TyDysuHuo13yMRs3UY98uKA5RzyqkAkBlIYb4I266TuPUdq3OA3YiuA5GQofOkb74G2TjxrpU/kDkwNN1GTgg5jZevQgiQ9PRXyDyFTqD9kQ6sHfS5zkg4OW22HUUBSYOLKOGSwZGvzhJlHpAilU7EY7pCH4WHoqF84ZQSpIOkdAviFJx8JJrqL+QybScTQ56YxJgjBzuScHp4H4qwnyEzkEc2DcAdX8MfieoUBLdle26cN4VZq8bPzpblF0kDTpuCOh8O+Nh6K0uO9uGsYLiO3kC3DX90x2RsIDuCGzjUSMbdFbpXpPIbIR3p4Ac5OImPididQ1D4hXyXyFzMfuqIeGBE2BsR7/ANdAOwflRme6YX9ygh5bEFlVe8HAXBRR1AbY/wBlX3gHlCs71pBFJjl6clxoB1FgNOo7+0PwbVQf3CJSN7tMnPSI+v8AG9Zr1F5I7mzDyRSRzlsak0lGwCT3CWwTv0J9Hx901FySm7LnueM6vccSijUM8iID0LMAD8GTvXq0vUlXUjagfH/+1zbhvZaJiAbhInzgo8Ghgc+1zzMZ9Wc+qukWNmIkCjwqarClGP5JXfdY8Tb6jYpSlVjoUpSgFKUoBSlKAUpUfxrjC2sWoguzEJHGvt5XPtUUHxOCSTsACTgAmgPfFeMR2qa5D1OlFALPIx6JGg3dj6B6z0BNVritxI6CS+mNnbsdKW0Tezyk9FeSPLlz96g3/HavjvJDMpIW54nMp0rk8m1jJwTnqkQIwWxrlYYGAAEmeD9mVhk50rGe5IwZnG6jxSJOkMf4q7n3RY70BF8OtrgposraHh8PvpUDSt+MII2AUnrqkfV6VrabsQkv3TcXVxnqGmaKP8lb8tceog1ZKUBXI/Jzw1R9w2x/lRKx+VgTXtewNgu6W0cR9MWYj8sZU1YKUBAns3LFvbXcyehJj5zH8fMPN+SQVEcWskZtd9bmGRRtfWrMNPrZ1AkjHiQ4eMeLGrrSgKmnHJ7JQ1yRc2hGVvIgNaKdw08abFMf5WPbxKqN6tEE6yKHRgysAVZSCCDuCCNiD6ahrrg725Mlngb5e2O0UnvinhDKeuR3WPthvqWCguRZA3VoGazLN5za4Ou2bPsjxx9V0nd4ht7pfxgL1SsdvcLIiujBkcBlZTkMCMggjqCKyUApSlAKUpQClKUApSlAKUpQClKUApSlAKUpQGre8Mjm9uoJGwPRh6gw3A9VRf1Clh+0SHHvSdH5grR4+CMH8ap6lAQB4xPH9sjGPSVZB86Pmr8bFPiratu0SOM6Xx6VAlX5YC+PjxUrWpd8JhlOZI0Y++KjUPgbqPiNAfIOMQucLLGW97qGr5uc1uVT+0lz5lcW5IMltJzFnSQ8wIFQOJV15PdAYsM7rqOCQKnxwKDqsYT/AOmTH/VkUBI0qmJxVjxeGCAvyEWbnM0jPrdFQaFDsdkMqamHuiFz3WFXOgFKUoCI7XXbw2FxJGxR0jYqwwSD6QGBHyg1X71vM7nui8v7vlexawpjiDvp3aNEWNWZRqbBOlT4bGZ7dnHC7r1Qv+itfjV49ncyXRhklhW2w7I0eU5byOxKySKT3W9zmgJLgHBPNkJZuZPKdc8pGDI+MbD3KKO6qdFUAdckw/adL7znXak6Ibd30ndZZO9piK5GScLvkYHTerZSgKRf8Z4rE8qiCJwiry3SJ2EpJXJC87u7F10k9VBLBTmvVz2g4kskoW1DqHZYyIyBs8eMky5I0GXcADUFwTmrrSgKHcdoeIQSxJIsJeVxsFIRl5YbC6p8xtrIjzhhnLYwuDJdneI8RmaLziKKJdJaUGNgxOpwEQ804IAUkkHO+MbGo7hPCkmhMkmHadnaQuiPq77AL30J0AAKF6ACp7sZkWYUsWEck8Sljk6Y55EQE+OFUDPqqlh8ZGtUlBLY6cbI2OLcQ1RzxQODcLGe5GyGVCw7raHYDIzqAYgH071VVtuLJEpjzlY5VEblWLEzRaHYySuRJyzKQvMZRoUEjVgZ73ycPKJx55KqyyM4VdQXvSmRhIolGo9FBXQcDx8Ivi/ZLkSRotxcSSPIZuVGGOrTJIzSMWuEChRLCg73uRs2cLdOTenuOMlukaKNJZikRGArasDnk5J0k52U5AJA1GV81nijiu9BNwI0W7iTHswA3ZVBxzU3ZcdRlPFStPfs9qRFCXZjELROrGN9bGKWN3Gq9woZnWRlwcmJNxvWVuE6rpZOXdmKLAECtHGO7CsaqWW8GFVl1rtsXk65BHuV8jnPHmS9uFhigls5LiGKS8WM27gKiapisqCN01INQbYHA8MVfRXLvqldOqRGwkXTeC7J58B7nnLS4A5gycHHozVv+u8ggeaXOT03t/Dr/nH/AJmmV8jzPHmWKlV5+1xAybS5+W3/AMRX1u1hHW0uB/67cf8AyK9yvkM8eZYKVBWfaxXlRHhmh5pKoz6CrMATpzHI2kkKxGrAONjU7XNrHSaewpSlD0UpSgFKUoBSlKAUpSgFKUoBSlKAVCS9sbZZpIczGSLGtUt5n05GVJKRkYI6Hoam6qnF+Gifia4d4pEgBjkQ4Zcu2Rg911OkZRgQcDoQCANTj3a62d7KQc0qLgbm2nwwkgmj2zF3s61OBnNaA7W+axtaQrOSSBaSG2nPLjY4bUrR5bzcdBvqUxDOdRC/m8xgSO8+2RSWwin/AMjIiTxErH95fQpLRnc4JDOBkW17FpgZfayjeHUPaAdAw6jXvqHXBA6qDQFWsON2tvfxIvOCRWrIgNvOXdpJdcjEcrUzHk6i2NyWO++LBN29tEQuzTKgOCxtpwoOrTjJixnV3cenaogccinnnAjaWduTGsCnEkbRgsWdx9oVGlPsnpHd1HAPniHZp4rIyXMrTzqQQR3UiLyanMajA194gyEasZxpB00Bd4pAyhhnBAIyCp39IIBB9R3pXy3bKKfUP0V8oDHxLh6XELxSAlJFKsASpIPUZUgj4qqnEUK8M4qmp2Ea3KrrdpGA82VsanJYjLHx8aulU3jH8H8Y+C4/VEoC4io89oIAhfX3QkkmdLe1iIWRsYzgEj4fDNbF/fpBE0kjaUTcnr44AAG5JJAAG5JAG5rkM/aGdrc6EjRfM7wd8szsrSKTlV0iNvVlvHNcTqRh/kySFOU/8Udgt75JGdVOTGQG2IwSocdRvswPx1nqj9je1Iku54plEU0jIyAEtG+mCPIRyFOvA1aCAcdM4OLxXsZKSujmUXF2e5ReAXWLVBvtq/62qe7Gtm0J9M91+tS1RLC+SKNkkdUaJpBIrMFKd9uoJ2BG4PQggjY1duwefMEYggO87rkYJV55HQ4O+CrAjPgRWTgabjXqP73L2JhGNKDXWWGqdxO8U8X0q6ErbYZdYBUmYdcZwds7+isPF+KTXdxJEiSi2hblvynRZJnABZc8xXSNcgd3DMc7hRhvtnDHChVbVoVzgKvKi9Oc4kBznbwJ61uQj1mPVqKzifey/DIruHmNcStKWfmiO4KhTrbu6IyAuBjqM+mtrjvZmOK1nlWW51pDIynziXqqMy7at9/TUbf2CO+vkyROuNMsRjWZdt8SmXpn3LagfEVtW/GJbjhV8sw9kgSaIt3RzB5uJFfCMyqxWRcgEjIJGAcDySaOoShLSxhvOy4e+gjFxdorW80h03D5LK8Cjdy2BiRth6vRUj9YS5B87vtun2Qfo1sv/CVt/NLj+ttKn65uyTKuRTuJ9mILePXNf3aICN2nxk9QFGjJbbYDc1AXNq0hHIHEnXIw892LVD6CFZTL8qCrD2sjU8SsdS6wsd2wGATnEIyM+OCflqB86nV5NC2rpzJAEaNo2wsjKO+pbPtc7pXt0leTI2ru0Ujfj4XdmK2JMcssDxyEs7BXKoysNSxHc6s6seHSplu1skJ+yrSVB7+Ei4X4SqgS/JGarH12awsSxxtMrOGhaYaYguO9kRlmU6lxlf0Us72UXMSyR2wSUuMRxuzLpjZwdZ6+1xjQOtdNxbSucRzxTdtDoXDeKRXMYkhdZEPulOd/EH0EeIO4raqo9i7yNDegyRj7MkPtgOsURzVl+qcX32P54/vqNlhO6ubNK1TxSH77H89f76fVWH77H89f76Hp64jdGKGSRULlEZgg6sVUkKMeJxj46oUHlCuo4VZrWSctzW5mnlodEatpjEYkLZZmC5wcK2SdJNWftP2iSGxuXimiEqQyMneU4YISvdzvvjaoDtHPFw4Rc664jIZQ2NEie506ichAPbDYfJQGR+39yJBH5gdXtSTI+jV5w0GFcQnUgwHLEDAI2ORnMO2V08vLW1VGSWFJNTSEYeRkk0kQgHGkMCCRodScE6ari9srb79xX8pF9KvY7Y2337in5SL6VeXQLR2c7Xz3lwyeacuNApaR3YHvB8KEaIBnUpocasKTsWAzVrqlWl6yyWEkFzNKl2WzFO67pyJJA2NGpSrIuSPSR4irLz7n7zF8Uzf2wivQSFKj+fc/eovjmb+yE0Etyf8AJwL/AL12/NyloCQr4zYGT4VoebXDe2lRR+JH3vnO5H/LX1eCod5C0p6+yHUPhCbID8CigPh4tr2gXm/jZxEP95g6vgQN8VerThmmTmyNrlI059qoGSQqpnG2Tuctud8bDeApQFf7cJG1nol08uSa2Vw2ylTcxas58NIao9eDQ49jtoWh980UfNx/q1Yd8et9/EB8itvtpaRz+aQyqrRy3I1q2CpVIJpTqB8O4PzVCPwyBQVtrKC5i+/tAhEY/lBM3IHpQEjxLHNASfZOO3guL0Q6Fi9hlJ2GMxlG1E7ggxEkNjBJ6VK3tp58mhgVgyCc5V5MHIx4om3U7n1Dc13s1wKCDiL6eW4mt45RoULGWSWRSyovdJAdRnqPDHSr1QHxVwMDoKV9pQCqZxf7g4x/xH6nHVzqmcY+4OMf8R+px0Bh7f6/OLYNzDCxIUIV084anXWCQThUYjwyPTiudm7XkHvH7luhjUnXWPDV+brXR/KogNvbgvoBuGBb0fYtzXGZeHRd1V1ZGUfJ2IZ26fEF3rLxS/Uv3e5vdH04zpa82tF/538y1X0+lLlsTBlaNo2VlDh+SmhlKtnIO+3uc7EZFdB4f5TbQoikztJpGrFvKckDvdE38a5JweymvXWMykLJJbqxI1EFtcYZV6e0THXHjg10Oz8jnKcOl7IGGcHkxnqCD1HoNdYZVYxeW3j3I8xcMKv3JSza7JW3e7uv+EX2l48t1cyzIFAiEIjWVWR5DE4nPdcAqCxMfxZ3zirnH5SbQpq9nx4nzebA9O+jFV+58jIlcu97KWbckRRD82ms8fklZYTEL+blnOV5UPic9dGamjGvFt6a95WqPAuMUnO630Xj1kbw7tdCsk51S+yXEjqORI2oNp0kYAI6HY+rat8dtIEbBExc7b28mcegKUOAfz/FVOj7KLbXc0bTTCS3kGghYhlCoaN8Fd894ejukeFeuK8DzMrSyyrrDDXMiJp0BSCAgU+ON9tx6KuSeKp0uI4xyrvKMKXRtfEqjGdRN6bLfwb0Oh2PEUZVeJsgjukMTt06E7HbB6Y3GBvWvayZsuLkADvy9Nh9wweAqu8EuAI3BQyezS94KCDvkkHPiN/jqb4G+vhfE5AulHa40bYBCWscTYx4B43XPpU1bqWlRjO29n5oyaN4YidO97XXk7Fic/vnbfzS5/rbSp+oCT+E7X+aXP8AW2lT9VDQOfeU6Urc2ZUMXxPp09QdVvvq0sEAAJLkYA6+g1625OluZIVk5k2oectnIlcEjSy5GR4KPgq4ds3AvrMtgARXZJO+Mcj4yfUN6qNhbpKWaG8kSNpHJCQLDo1OxwzzRZbDErkdMb4rvgupH8pBKuqc/wAy0NO2vYOYEMuAJJzkykP0jxqbVrx/KwDWxchOdB5q2uUu4BW4OV9ickknmbEKRjH6KkprCIZjW5mEkWqVpEKu3smc69S6WB5fRRtjwrxZ8GkW4ilaeJ+WXwRCFkOUZMF1bSdmzjT4V0sJPMmtiOWMp5WnuQ18rvM4e0NxImFdxEbjB0hgpkFgwyFZTjO2RXlbAn/RxHw2Tf2cMq2QSXVvNMYJoMTyCRlkgd2QiJU6pKoA9jXYjO5rZbjXEhj2ay38PN5M433x5z02xXcqE76IQxNJLVlP8yP8Xf8A4T/28NrJ5od/3vX+hP8Am/e2rW/HOIgrmW0wxIz5tJsQMgfdHjv8hqT7NcfuJLp4JzC/sQlV40aP3ZQqys758CCCPHauJUpxV2iSFenN2i9Tn80ZiQu9kqIoLMxs3AUDcsT9TdgMZqa43HdxXMLXM0S6o5whLmQe2hyMFIceHifgq2dvMmz5eJdEzrFKYYzI6xtnmEKqMd1BXONtQqE4nc210FE6XcwXOkScMZ8Z2JGq1OOnhULV1YnWhFniX+02/wD5/v68Hie+13bj4gf/AJFbQ4Tw4dLWX/2j/wDUr79TuHA/cs3/ALQP8HUXC7TvORnZyM281hcTaRDNjlyBmZVxb3OI21sSpJcEBBp64xjfpv1wW/3+IfC4X9JFUninFFWKNoBfl7VleGPzB0TYFGT7mACmNnXqMZB8K6KKmODQHaG2P+cQflU+lQ9obb8Ih/Kp9Kt/FMUBoHtBb+E0Z/ksG/6c0+rkfgJW/kwyH84TFSFKAj/qm59rbyn1toQf8z6vzUxcv96iHqzK359AB+JqkKUBRe1XZtbq9tIJJJHOm4myzEDMYiRRpTSoX2bfABPpqUHDogp1y3aOuAY/OJCcnZdGD3w2Dgj15wQQF5d6eLAkFuXaEKoGWZpZhsPit+p2AGSQATUhJwZpCJXbTOPtbLusWeqqDjWD7onGr8XC4ArvDuEG14tBIzOTcw3KFHkMmnS0LruerkBtRG3Qb6dRvFVPid4TeWHMXTKk7owG4KvbTd9D7pSyoPSCcHwJtlAKUpQCqZxg/YHGP+I/U46udUrin3Bxnf8ACP1OOgMHlfXNnCP9e36rcVzu0j5ExaRTplyqHY5JLrnrsAQfkrp3lK4j5vFay41aLhzjOM/Yl0OuDjrXM1SSefSDkQurAbDSod2bB8fE1k41/qdlvqbWCk+Dlekbu78Yfxp4Mx9nJgeJ2nL9pqt8qCFyy6gTgnfJyR6d66LD5RmRFkcLLzckRRqUaDSFzEzOTzZgJFLABdISU47oBovZrEF5axOimSR7WRZB7kF5WwNs7h1z8HjXSu0vC717yOW2I0IiZBlZcnmMWGgHQwI0htYPdzpwwFW8I7wff7Ip453lG21nbtWaWprQdvp3LfYewWMaeaNfMe45AUnRp0jIYnO2/WtrhPbF7m9EIiMarzRJqIY6kOkKSuyMCrHG+VaNs97AjJLfi0nJ15Ggs/d5QOQJsc1Q4DHPJ0qjaSNWo+It/Aed5tH5xnnae/kqd8nxQBemOgq2USj+VCcQXdpKuoNIk0blMZYKUZAdW3dLvg7HvEDriqdxWOWUlcM5IfQB3mPtcnA3J/7/AAm4eVu4CXFiScZ84H5oq5twHjtwsskodTyucFyoPvB8GME1oSp5ujas09vcqYXP+LUXBLRx363f7v2MlWknjScBsKpfABwyEKS2xGxz8NdUECx8BKqMDzJj6dzASSSdySSSSepJriHG+JOL+YMzaWSZio6Firb4Hrrulz/AbfzI/wBRXNenkw9DXeCfmkKal8RWcray6u9mRz++Vr/NLn+stKsFV+X+E7T+a3X9ZaVYKolspvbvhlxJcWksEBnEXPDqrohGsR6TmRgD7U1UbzsteSIq+Y3ClXkcHzi2IIeYTMpBfbvKu4IOB667BSpY1ZRWVEM6EJSzPc4knk9uFxp4fKuI1Tuy2q5IRk1nvlskOSVDYJCk9K9Wnk9uY5I3WzuRynDqObagZwgLYEmzExg6uu59RHa6U4rPOBHtOedn/J8lwZ5L+3kR2lHLU3DbIIox/kJdO7Bz6d62uJ9h+EWq6pwIgdhruZgWx4KDLlj6hmrzXKuORp9VL2SQN3DEusHGlBbxsRnI0jJZup8dvT1Ti6s7NnNWSoU7pXtoavE7axDxHh8FwZFkVmkIuNCpvqBEzDVq6bDwO4rf4V2gNvfCZ4ZWjaExkxoWKkPrB0lizLjIyuTnwqKHF7Rlzpugw3Hscp1Z96w6fmrFHxaAglhdg4zpKzEscdNWSPjPh4VorDxyOGv34GS8VLiKdlfw+p1ThPau1um0xSqX68tgUkx6eXIA2PXjFS1cQXjMHnFu/Km9injk6SuVUHvEBh1wd8dc7D09DPlNsx9//o8v0KoVcPKMrRTZp0cXCcbyaT7y2Uqp/um2f+v/AKPL9Cvh8qFkPGf+jy/QqPg1PlfkTcel8y80W2lVP90+y9M/9Hl+hT906z/2j+jy/wBqU4NT5X5Dj0vmXmi2UqE4N2ytbt9EcmJMZ5bq0bkDqVVwNQHiRnFTdRtNOzJU01dClKV4eisdyxCMVGSASB6TjYVkpQHPOzfD4Le3h1cNuROIY0lkEY1MQo1d8SZILZPrqYaeHH3He/Nf9pVrpQFE4nZ288ZV+HXjkZK6lzpYggMuqbY79RVn7LhxY24kRkdYY1ZW9spCAMDv6QalKUApSlAKo/FX/e/jR9dx+qRirxVF4uf3u418Nz+qR0Bl8p/D2uIbWJManuGAzsPuS561zztFwqW2mVY1ZpAA8jIrlHOp2AG+y6WCker111nthC3KimVS3m0wmZVGWKaHik0gbkqkrNgbnTgbmltcrIiujB0cZVlOVYHoQRsRWB0nUnSqp20t66mlgsSqWk45lrpe29votDlvZfs7cSuty8nLNrywuuNiTygWXukrqG+nGRt45qfh8pFyzqucaiBvZnG58T510qZ41i7uYbJQJPZEmuQRqVIozrAcHbMjhFCnqNR6Cpq87D2TRuFs7UOVYA8iPYkHBzp9NTYKNerTz5sqeysvM7q4uhOTzUtOpJtW1b5a6v2ITiPaqe3niilurZTMG0sbc6RjGAT5ztq3wehwalbLtQyXEdvdcoNNnkyRkhXIGSrRsSyEjJByynBGQcA1ZbOLidtHDydIjRY5JWUq0LooV44+haRWBB9wCPddK0OH9n4obSaHSbmedjCIiqOweMaukrBSi4EmSQMFNskA16WMrKSUm29mrL22IeFQlTupWl27eDXIlPK0xFxY4Go/ZG3xRb/F/wCemqNwThdqbjQZtMbrMZCHU6T7Gc9DjfA39NL/AILNZtHzrRYuYSFJtrQ5IGSuVc4OM7HGcfDWr53bMZFtLWW3j1EXAzGzt3sgKzvlRke1Bx0OD4/SrE4ipgqmHhRk79a2Xf7FL4KhRx9OvLExSWrtfq23W/y6bnvj8dulzctr9kAmRBn2y4YA4A38d67Jc/wG38yP6vXA+IP9mTM33mVyM6gusMVUHA1Y1KM43PyV3++hZOCurDDLZsrD0EQEEfLWjj6cqVHDwnuoLw0M7CtSq1JxbabvfsbdvvtPUp/fO0/mt1/WWlWCq9L/AAnafzW6/wCu0qw1lF8UpSgFKUoBXJO23D3kk4my4whyckj/ADGIhhgHJG4x4567b9brlfbG+ZPqoq4JZ9xjcoLCLmAeg4Yb1LSdpaENZXic8msZL+wa4JQNCdo1B1OW5YJG+wBkUdP01hsLLzKNrk5IUrGyHOrcLkgnC+2yMfimpPhykcJu54e5GhTSCcuD7Dt0wVJKnr7kbHw37pTc8CMQYc1p0Y529sdicDbOlunor6WWKqqTjm/Lnt4XehlKnHJlatCz08iOtvJ+ZooXVwEmm5aKztlSzlNRwuPcdBVxvfI/czQrE0sGldOMcwHujA3x6DWHssW5duCCALqNeh0924kxpJ2OdTZI9G/Suwisqt0hiYzsp/wXKWGpzSlJXaem5xqw8h00MiussOVzjJcjcY6Y9deuIeQ2WeQyPNDk4zjWBsAB4equx0qL8SxV7536E/w1LNntrt17HJ4vJJPFbNFzodAV891ycHOd8+s1zccNmhSGWJ8odDmN22UsOinxBBIwBn1Gv0+RXHONdhZbKclY5JoR9pZFMnKX3jIoLAjprAIIAyQcirmC6Rm5ONaWj58zPxuFyQzUY311W9ypXfaFQ65lEBXDpsWlVhnS3dBEZB8Nyeh2JFdBtfLDK0Al82hZQCSwncA6QdRCmDI3B23qvcJ7FzXc7BYSsbkFppYinL8HKcxQZGPUAAgE5JAroSeSuxC6Qs2npjny4367a/GvcZWwkmsycpdbTRHgqFeFP9P8u2kvXS114lXtfLusjqi28ZZjgDnv1+O22rJf+W3kNpkto1YjIHPc5GSPC29VWKPyS8OUgrE4I6ESuCPjDV7fyV2DHLRyMfxppG/S1Vc+Bv8A4S80aLhiM2klb1/gr1h5ZmnBMVrG2kgH7IYfptqvnZzi7XVusrIIySRpDawMHHtiq5+SoaPyX2CghY5Fz10zSr+h6sfD+HpBEscYIVRgZJJ+Mncn1mq9eWHa/Si0+1ntONdVG5yTj6mzSlKqFoUpSgFKUoBVE4uf3u438Nz+qRVe6onGP4N438Nz+qR0B64p2kvre8udNvLNCu0Y5fdPsdue66AvsZJmYsMELhTqBFQs0yu0rGwlhJEZYxSXcKFmI1s4hjXUO8TlVLnbUFydNz7S8Ae6aEo4VQSk4JI1QuVaRVx7omJFz71n+OG+pHFsnNwpzLK3ddVUKVPLAUwEjG2xLDOc+mvGk9GDQ4fxifhyOkXD03a4YcoSgvoB0l3aMl3OBlnIJDLpBPdHQbF5DGplVFk31BGLL1OMMVUkYwdwKptn2e4kzL5xOjxg2zBdXQxzwyPn2LLOdEmDqA7wG+NQvIr0EJf9k45JWljklt5H9u0LKBJgYBdJFZCwAA1adWMDOKycG7LxW0jyjVJNJs80hDOQMYUYAVV2GygA4Gc4qXpXCpxUs1lfme3IvtH2ejvrcxSZG4ZHX20bD2rqT4jJHoIJB2Jrg3b6K74bMkDOmWBYSR7B1JKgsjDKNsdgSPXX6NrnflL7DyXtxFMkPPCpoZQ6qwIYsp77KGU6mB3zsux8NXo7FcCssztHr8iniqFOos8oZmtiK7A9lo5hDeXc0DEBWSJSMkg5VpmOMsp3EYGFbc5IGL32q4nF9T7r2WP7RN7sfe29dcfv/J7xZpGZLZQpOQG82J+MmQ5+Wvs3Yq/gs5HltBrRWfmAW2FVRk7CTfADeB61PWw8Kss88RFt9j+0Q05TowShS05J/wA6HVru5VOJ2eplXNrdDvEDJ12vTPwGp4cSi++R/PH99fnqbstxRZo45LcuXDOFCW7ZVCgc+3wPtijcjrW3xPsbxBmBgsHRcbhorY75O/2w+BFQvBUU7cePr9CbjVb2yev9Hexfxn/KJ84f31kS4VujKfgIP6K/O0HBrm2d0u7ZQ5j1xqyQrnBxjMZOCfX6DWhBx2NsxvBHHPnSoZQBknYk4BXH5/A71LHovOnKnUTXZf0K88dKE3Fw2tezXWfpylc77Eds+SHgu5e6oDQyPkkg5DRs3VipAIJ3IYA5Kkm0/XrZfhMfy/8AasupSlTk4yWqLtKtCpBTi9GTdcz7SWSSniwZQxB7np1eYRYAx1J228dtjVyPbOz/AAiP5f8AtXL+0vaD7NuXjkiERniljkYHd0t4VDJkgOAVIxjrnc9KkoUZ1J5YK7I8RVhCF2/vwKVFNJFYmEO7RyqrSxRmMhm1DTh9DEd1MnB9z66wxPPOGhCvFGwJAbGnIRQAW5YbGVz16n4c3GTjCMElNpZscnJFsSX65z3SU+HB38fAob9GkeQWloAVC6WtiNGMnK5UFzuc7DO3o3+itW1cqGt82/WZHxNNJvic+p6FfTtbeRBIFV8QOsiheWwDai473LORljsc1YpfKDxAW4k58ms49jEcGrrjxhPw9KwcMs0mu4BLDbMjXEYYC30agSMghtgu3QA+iusWvZjhkhcR2ti5jOlwsUTFW96wC90+o1n4itSpzy1KCv3svUVKtBSp1LK/LfzZyWz8pvE3kVWaVQSAWKQ4HrPsIrZ4n5RuIxOAkkkoIySscWBuRj7UfRn466s/ZPh6lQbSzBYkKDDGCxAJIA07nAJ+AGvf1m2P4Fa/kI/o1B8Xhr/sLzZO6FXNfiacrf2cr4f5QeIyRO7SOjLnCGOIlsLkY9jHU7Vo/uocV95L8yP9lXY/rNsfwO1/IR/Rp9Ztj+B2v5CP6NFi8N/oXmwqFVN3qem3qct4n2/4jEqlJHlJOCFjj226/azWPhflE4lKxDs8QAyC0cZzv0+1iurfWdY/gdr+Qj+jT6zbH8DtfyEf0afF4e1uAvNnHw1bJl4uvO392OQXXlR4ojsoV2AJAblp3sHqPY+hrdfyhcR835nMOvAPKEUer22MZKnw36V1H6y7D8CtfyEf0aDsXY/gVr+Qj+jXTxmG/wBC82JYes7Wqem/qcjtfKjxRpVVldAxA1NEuB6z3B+kV1/svxGS4tUklxrOckDSDg9QMnFeD2MsfwK1/IR/RqVggWNQiKFVRhVUAAAdAANgKr4ivRqRSp08r72yanSqRnmc7q23bz3ZkpSlUiyKUpQClKUBoce4l5taTz7HkxSSYPQ6ELYPyVB2vZiSThdxDLNqmvUcyPoAVWkiVCFRSO6uB45NTfH+EC8tZbdmZFmQozLjUAdjjO3TaodOyFwBj6qXvzbc/pgoDbEfEPf2fzJfp190cQ99afMk+nWp9aVx/Gl7823/AGFPrSuP40vfm2/7CgNzTf8AvrT5sn0qab/31p82T6Van1p3H8aXnzbf/D19+tW5/jS8+Zbf4egNkrxD31n82X6dfNHEff2fzJfp1r/Wrc/xpefMtv8AD15+tK4/jS9+bb/sKA2tHEPf2fzJfp05fEPf2f5OX9pWseydwf8ASl5823/YV5PY+4/jS9+S3/YUBt8riH3yz/JS/ta1+JcMv54JImmtFEqMhIhkJAZSpI9m671hbsXOf9KX3/2P2NfT2KmIx9VL/wCWD9PI3oDx5QLAraPdxyyxzWkMhUxsBqXuO6sCDkHlLVrRsgH071UrryfNNE8cnEuIOkisjrrhAKsMEHEHQjbrVosrXlRJGCzaFVdTe2OkAZOABk4yaAovlO4aytHdAZjVDHKfeDVqRz+LksCfDK+GTXOW4ZzwJXXEmdUeoZ0Ae1BHjnqfWfVX6GZcjB3BqBbsDYF9ZtYc+jT3PyftPzVpYXHuhHI1ddWtjLxXR3GqcSEsr6+s5Dw/ydXnEwbiORYkJAGqRgrEDDGPQhyg6avEhuoGTPWXknv4oWj51u2rV3i8mRkY29j8OtddRAAAAABsAOg+CvVJdK4qWmfTuX0LHwVHIoON0vY4aPIdfgj7JiOPAySY/q6iOLQNZXjxTyQiaMg4MzBGV1DAozqMYyRjHgK/RNYJLGNjlkQk+JUE/KRUkOl8UpJyldcnb2PK2CpVY2tY/Pv1ZiGG50ZOTlfOUwPlO4r6vFocaudGWz7XzhMdf5WPirv/ANTIvvUfzF/up9TIvvUfzF/uqf8AGqnyL1M/8Fp/Mzh/AuIRyXlsqyIXa4jwqyq7dckgA7ADJ+Kugy9gbgwxxrdrGI43jBijeM7oFVzpm78hw2otnZ2wFPeNwXh0QIIjQEbghRt8G1bFZeKxDxFTO1Y08LhlhqeRO5QZvJpMWbF64GZOUSJHkjV8gRhmmwV0k5ONZLN3gMAZB5PJ1UgXjktozqMxXu6NOxnJwAr5BO5cknOCL1SqxaKjwbsM8To011LMEeST28iFmYxFS+JSrY5bZXGk6zt1zbqUoBSlKAUpSgFKUoBSlKAUpSgFKUoBSlKAUpSgFKUoBSlKAUpSgFKUoBSlKAUpSgFKUoBSlKAUpSgFKUoBSlKAUpSgFKUoBSlKAUpSgFKUoBSlKAUpSg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t0.gstatic.com/images?q=tbn:ANd9GcQeX_kVT1N1z4tZ-BQW4Hg9bbxW2OhFEyawvrp7n98swsNi0gnFvQ">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429000"/>
            <a:ext cx="5996667" cy="309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3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The Trinity Test</a:t>
            </a:r>
          </a:p>
        </p:txBody>
      </p:sp>
      <p:sp>
        <p:nvSpPr>
          <p:cNvPr id="6148" name="Rectangle 3"/>
          <p:cNvSpPr>
            <a:spLocks noGrp="1" noChangeArrowheads="1"/>
          </p:cNvSpPr>
          <p:nvPr>
            <p:ph type="body" sz="half" idx="1"/>
          </p:nvPr>
        </p:nvSpPr>
        <p:spPr/>
        <p:txBody>
          <a:bodyPr/>
          <a:lstStyle/>
          <a:p>
            <a:r>
              <a:rPr lang="en-US" b="1" dirty="0"/>
              <a:t>July 16, 1945 (5:29:45 AM)</a:t>
            </a:r>
            <a:r>
              <a:rPr lang="en-US" dirty="0"/>
              <a:t> </a:t>
            </a:r>
            <a:r>
              <a:rPr lang="en-US" dirty="0">
                <a:cs typeface="Arial" charset="0"/>
              </a:rPr>
              <a:t>–</a:t>
            </a:r>
            <a:r>
              <a:rPr lang="en-US" dirty="0"/>
              <a:t> the first nuclear explosive device was tested successfully at Alamogordo, New Mexico</a:t>
            </a:r>
          </a:p>
          <a:p>
            <a:r>
              <a:rPr lang="en-US" dirty="0"/>
              <a:t>It used plutonium made in a nuclear reactor</a:t>
            </a:r>
          </a:p>
          <a:p>
            <a:r>
              <a:rPr lang="en-US" dirty="0"/>
              <a:t>The teams did not consider it necessary to test a simpler device using </a:t>
            </a:r>
            <a:r>
              <a:rPr lang="en-US" baseline="30000" dirty="0"/>
              <a:t>235</a:t>
            </a:r>
            <a:r>
              <a:rPr lang="en-US" dirty="0"/>
              <a:t>U.</a:t>
            </a:r>
          </a:p>
        </p:txBody>
      </p:sp>
      <p:graphicFrame>
        <p:nvGraphicFramePr>
          <p:cNvPr id="6146" name="Object 13"/>
          <p:cNvGraphicFramePr>
            <a:graphicFrameLocks noGrp="1" noChangeAspect="1"/>
          </p:cNvGraphicFramePr>
          <p:nvPr>
            <p:ph type="clipArt" sz="half" idx="2"/>
          </p:nvPr>
        </p:nvGraphicFramePr>
        <p:xfrm>
          <a:off x="4648200" y="2562225"/>
          <a:ext cx="3810000" cy="3103563"/>
        </p:xfrm>
        <a:graphic>
          <a:graphicData uri="http://schemas.openxmlformats.org/presentationml/2006/ole">
            <mc:AlternateContent xmlns:mc="http://schemas.openxmlformats.org/markup-compatibility/2006">
              <mc:Choice xmlns:v="urn:schemas-microsoft-com:vml" Requires="v">
                <p:oleObj name="Photo Editor Photo" r:id="rId2" imgW="4780952" imgH="3895238" progId="MSPhotoEd.3">
                  <p:embed/>
                </p:oleObj>
              </mc:Choice>
              <mc:Fallback>
                <p:oleObj name="Photo Editor Photo" r:id="rId2" imgW="4780952" imgH="3895238"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562225"/>
                        <a:ext cx="3810000" cy="310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9362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Implosion Device</a:t>
            </a:r>
          </a:p>
        </p:txBody>
      </p:sp>
      <p:sp>
        <p:nvSpPr>
          <p:cNvPr id="6148" name="Rectangle 3"/>
          <p:cNvSpPr>
            <a:spLocks noGrp="1" noChangeArrowheads="1"/>
          </p:cNvSpPr>
          <p:nvPr>
            <p:ph type="body" sz="half" idx="1"/>
          </p:nvPr>
        </p:nvSpPr>
        <p:spPr>
          <a:xfrm>
            <a:off x="685800" y="4503738"/>
            <a:ext cx="7543800" cy="2125662"/>
          </a:xfrm>
        </p:spPr>
        <p:txBody>
          <a:bodyPr/>
          <a:lstStyle/>
          <a:p>
            <a:r>
              <a:rPr lang="en-US" dirty="0"/>
              <a:t>Well timed explosions increases the density of the Pu core, bringing the atoms closer together to achieve a critical geometry</a:t>
            </a:r>
          </a:p>
          <a:p>
            <a:r>
              <a:rPr lang="en-US" dirty="0"/>
              <a:t>Fat Man, Trinity</a:t>
            </a:r>
          </a:p>
        </p:txBody>
      </p:sp>
      <p:pic>
        <p:nvPicPr>
          <p:cNvPr id="5122" name="Picture 2">
            <a:extLst>
              <a:ext uri="{FF2B5EF4-FFF2-40B4-BE49-F238E27FC236}">
                <a16:creationId xmlns:a16="http://schemas.microsoft.com/office/drawing/2014/main" id="{1F48C093-D37E-8DDF-3AE2-2D88C61FD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39" y="1600200"/>
            <a:ext cx="4840121" cy="275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36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Gun Type</a:t>
            </a:r>
          </a:p>
        </p:txBody>
      </p:sp>
      <p:sp>
        <p:nvSpPr>
          <p:cNvPr id="6148" name="Rectangle 3"/>
          <p:cNvSpPr>
            <a:spLocks noGrp="1" noChangeArrowheads="1"/>
          </p:cNvSpPr>
          <p:nvPr>
            <p:ph type="body" sz="half" idx="1"/>
          </p:nvPr>
        </p:nvSpPr>
        <p:spPr>
          <a:xfrm>
            <a:off x="1104900" y="4952999"/>
            <a:ext cx="6934200" cy="2150269"/>
          </a:xfrm>
        </p:spPr>
        <p:txBody>
          <a:bodyPr/>
          <a:lstStyle/>
          <a:p>
            <a:r>
              <a:rPr lang="en-US" dirty="0"/>
              <a:t>Two subcritical masses of </a:t>
            </a:r>
            <a:r>
              <a:rPr lang="en-US" baseline="30000" dirty="0"/>
              <a:t>235</a:t>
            </a:r>
            <a:r>
              <a:rPr lang="en-US" dirty="0"/>
              <a:t>U are collided rapidly to form a dense, critical mass</a:t>
            </a:r>
          </a:p>
          <a:p>
            <a:r>
              <a:rPr lang="en-US" dirty="0"/>
              <a:t>2% uranium fission</a:t>
            </a:r>
          </a:p>
          <a:p>
            <a:r>
              <a:rPr lang="en-US" dirty="0"/>
              <a:t>Little Boy</a:t>
            </a:r>
          </a:p>
        </p:txBody>
      </p:sp>
      <p:pic>
        <p:nvPicPr>
          <p:cNvPr id="4" name="Picture 2" descr="undefined">
            <a:extLst>
              <a:ext uri="{FF2B5EF4-FFF2-40B4-BE49-F238E27FC236}">
                <a16:creationId xmlns:a16="http://schemas.microsoft.com/office/drawing/2014/main" id="{18A458C1-476C-B22B-73D6-60A26BC29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00212"/>
            <a:ext cx="50292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8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Nazi nuclear pile!</a:t>
            </a:r>
          </a:p>
        </p:txBody>
      </p:sp>
      <p:pic>
        <p:nvPicPr>
          <p:cNvPr id="8196" name="Picture 4" descr="German Experimental Pile - Haigerloch - April 19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400800" cy="496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2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Post-World War II Era</a:t>
            </a:r>
          </a:p>
        </p:txBody>
      </p:sp>
      <p:sp>
        <p:nvSpPr>
          <p:cNvPr id="31747" name="Rectangle 3"/>
          <p:cNvSpPr>
            <a:spLocks noGrp="1" noChangeArrowheads="1"/>
          </p:cNvSpPr>
          <p:nvPr>
            <p:ph type="body" idx="1"/>
          </p:nvPr>
        </p:nvSpPr>
        <p:spPr/>
        <p:txBody>
          <a:bodyPr/>
          <a:lstStyle/>
          <a:p>
            <a:r>
              <a:rPr lang="en-US" dirty="0"/>
              <a:t>Shortly after the end of World War II, the first enriched-fuel research reactor (14.6 w/o </a:t>
            </a:r>
            <a:r>
              <a:rPr lang="en-US" baseline="30000" dirty="0"/>
              <a:t>235</a:t>
            </a:r>
            <a:r>
              <a:rPr lang="en-US" dirty="0"/>
              <a:t>U) was completed at Los Alamos as enriched </a:t>
            </a:r>
            <a:r>
              <a:rPr lang="en-US" baseline="30000" dirty="0"/>
              <a:t>235</a:t>
            </a:r>
            <a:r>
              <a:rPr lang="en-US" dirty="0"/>
              <a:t>U became available for research purposes</a:t>
            </a:r>
          </a:p>
          <a:p>
            <a:r>
              <a:rPr lang="en-US" dirty="0"/>
              <a:t>At about this time, the Canadian project succeeded in building a zero-power, natural uranium-fueled research reactor, the so-called ZEEP (Zero-Energy Experimental Pile) – Heavy water</a:t>
            </a:r>
          </a:p>
          <a:p>
            <a:r>
              <a:rPr lang="en-US" dirty="0"/>
              <a:t>Following this, reactor production increased at a staggering pace</a:t>
            </a:r>
          </a:p>
          <a:p>
            <a:endParaRPr lang="en-US" dirty="0"/>
          </a:p>
        </p:txBody>
      </p:sp>
    </p:spTree>
    <p:extLst>
      <p:ext uri="{BB962C8B-B14F-4D97-AF65-F5344CB8AC3E}">
        <p14:creationId xmlns:p14="http://schemas.microsoft.com/office/powerpoint/2010/main" val="169611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Heavy Water Reactors</a:t>
            </a:r>
          </a:p>
        </p:txBody>
      </p:sp>
      <p:sp>
        <p:nvSpPr>
          <p:cNvPr id="31747" name="Rectangle 3"/>
          <p:cNvSpPr>
            <a:spLocks noGrp="1" noChangeArrowheads="1"/>
          </p:cNvSpPr>
          <p:nvPr>
            <p:ph type="body" idx="1"/>
          </p:nvPr>
        </p:nvSpPr>
        <p:spPr>
          <a:xfrm>
            <a:off x="152400" y="1600200"/>
            <a:ext cx="4953000" cy="5029200"/>
          </a:xfrm>
        </p:spPr>
        <p:txBody>
          <a:bodyPr/>
          <a:lstStyle/>
          <a:p>
            <a:pPr>
              <a:lnSpc>
                <a:spcPct val="150000"/>
              </a:lnSpc>
            </a:pPr>
            <a:r>
              <a:rPr lang="en-US" baseline="30000" dirty="0"/>
              <a:t>2</a:t>
            </a:r>
            <a:r>
              <a:rPr lang="en-US" dirty="0"/>
              <a:t>H isotope – Deuterium</a:t>
            </a:r>
          </a:p>
          <a:p>
            <a:pPr lvl="1">
              <a:lnSpc>
                <a:spcPct val="150000"/>
              </a:lnSpc>
            </a:pPr>
            <a:r>
              <a:rPr lang="en-US" dirty="0"/>
              <a:t>Hydrogen with a neutron in the nucleus</a:t>
            </a:r>
          </a:p>
          <a:p>
            <a:pPr>
              <a:lnSpc>
                <a:spcPct val="150000"/>
              </a:lnSpc>
            </a:pPr>
            <a:r>
              <a:rPr lang="en-US" dirty="0"/>
              <a:t>D</a:t>
            </a:r>
            <a:r>
              <a:rPr lang="en-US" baseline="-25000" dirty="0"/>
              <a:t>2</a:t>
            </a:r>
            <a:r>
              <a:rPr lang="en-US" dirty="0"/>
              <a:t>O</a:t>
            </a:r>
          </a:p>
          <a:p>
            <a:pPr lvl="1">
              <a:lnSpc>
                <a:spcPct val="150000"/>
              </a:lnSpc>
            </a:pPr>
            <a:r>
              <a:rPr lang="en-US" dirty="0"/>
              <a:t>Water with two deuterium atoms </a:t>
            </a:r>
          </a:p>
          <a:p>
            <a:pPr lvl="1">
              <a:lnSpc>
                <a:spcPct val="150000"/>
              </a:lnSpc>
            </a:pPr>
            <a:r>
              <a:rPr lang="en-US" dirty="0"/>
              <a:t>HDO – Semi heavy water</a:t>
            </a:r>
          </a:p>
          <a:p>
            <a:pPr>
              <a:lnSpc>
                <a:spcPct val="150000"/>
              </a:lnSpc>
            </a:pPr>
            <a:r>
              <a:rPr lang="en-US" dirty="0"/>
              <a:t>Not as good at moderating neutrons, but absorbs significantly fewer</a:t>
            </a:r>
          </a:p>
          <a:p>
            <a:endParaRPr lang="en-US" dirty="0"/>
          </a:p>
        </p:txBody>
      </p:sp>
      <p:pic>
        <p:nvPicPr>
          <p:cNvPr id="3" name="Picture 2">
            <a:extLst>
              <a:ext uri="{FF2B5EF4-FFF2-40B4-BE49-F238E27FC236}">
                <a16:creationId xmlns:a16="http://schemas.microsoft.com/office/drawing/2014/main" id="{9F27862B-8080-FC6D-331B-929D94B04B1B}"/>
              </a:ext>
            </a:extLst>
          </p:cNvPr>
          <p:cNvPicPr>
            <a:picLocks noChangeAspect="1"/>
          </p:cNvPicPr>
          <p:nvPr/>
        </p:nvPicPr>
        <p:blipFill>
          <a:blip r:embed="rId2"/>
          <a:stretch>
            <a:fillRect/>
          </a:stretch>
        </p:blipFill>
        <p:spPr>
          <a:xfrm>
            <a:off x="5105400" y="2155487"/>
            <a:ext cx="3506305" cy="2038549"/>
          </a:xfrm>
          <a:prstGeom prst="rect">
            <a:avLst/>
          </a:prstGeom>
        </p:spPr>
      </p:pic>
      <p:cxnSp>
        <p:nvCxnSpPr>
          <p:cNvPr id="5" name="Straight Arrow Connector 4">
            <a:extLst>
              <a:ext uri="{FF2B5EF4-FFF2-40B4-BE49-F238E27FC236}">
                <a16:creationId xmlns:a16="http://schemas.microsoft.com/office/drawing/2014/main" id="{90C37EC0-E89E-9A2D-11A3-AEE20191D734}"/>
              </a:ext>
            </a:extLst>
          </p:cNvPr>
          <p:cNvCxnSpPr>
            <a:cxnSpLocks/>
          </p:cNvCxnSpPr>
          <p:nvPr/>
        </p:nvCxnSpPr>
        <p:spPr bwMode="auto">
          <a:xfrm flipH="1" flipV="1">
            <a:off x="6189858" y="3886200"/>
            <a:ext cx="515742" cy="967335"/>
          </a:xfrm>
          <a:prstGeom prst="straightConnector1">
            <a:avLst/>
          </a:prstGeom>
          <a:solidFill>
            <a:schemeClr val="accent1"/>
          </a:solidFill>
          <a:ln w="38100" cap="flat" cmpd="sng" algn="ctr">
            <a:solidFill>
              <a:schemeClr val="tx1">
                <a:lumMod val="85000"/>
                <a:lumOff val="15000"/>
              </a:schemeClr>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5E4F5AFD-857F-B0C8-6D88-8E7A3F5A02CA}"/>
              </a:ext>
            </a:extLst>
          </p:cNvPr>
          <p:cNvCxnSpPr>
            <a:cxnSpLocks/>
          </p:cNvCxnSpPr>
          <p:nvPr/>
        </p:nvCxnSpPr>
        <p:spPr bwMode="auto">
          <a:xfrm flipV="1">
            <a:off x="6858552" y="3914212"/>
            <a:ext cx="369111" cy="939323"/>
          </a:xfrm>
          <a:prstGeom prst="straightConnector1">
            <a:avLst/>
          </a:prstGeom>
          <a:solidFill>
            <a:schemeClr val="accent1"/>
          </a:solidFill>
          <a:ln w="38100" cap="flat" cmpd="sng" algn="ctr">
            <a:solidFill>
              <a:schemeClr val="tx1">
                <a:lumMod val="85000"/>
                <a:lumOff val="15000"/>
              </a:schemeClr>
            </a:solidFill>
            <a:prstDash val="solid"/>
            <a:round/>
            <a:headEnd type="none" w="med" len="med"/>
            <a:tailEnd type="triangle"/>
          </a:ln>
          <a:effectLst/>
        </p:spPr>
      </p:cxnSp>
      <p:sp>
        <p:nvSpPr>
          <p:cNvPr id="13" name="TextBox 12">
            <a:extLst>
              <a:ext uri="{FF2B5EF4-FFF2-40B4-BE49-F238E27FC236}">
                <a16:creationId xmlns:a16="http://schemas.microsoft.com/office/drawing/2014/main" id="{B2E1E488-04F5-E568-CB49-22AA53318D92}"/>
              </a:ext>
            </a:extLst>
          </p:cNvPr>
          <p:cNvSpPr txBox="1"/>
          <p:nvPr/>
        </p:nvSpPr>
        <p:spPr>
          <a:xfrm>
            <a:off x="5522720" y="4853535"/>
            <a:ext cx="2690327" cy="830997"/>
          </a:xfrm>
          <a:prstGeom prst="rect">
            <a:avLst/>
          </a:prstGeom>
          <a:noFill/>
        </p:spPr>
        <p:txBody>
          <a:bodyPr wrap="square" rtlCol="0">
            <a:spAutoFit/>
          </a:bodyPr>
          <a:lstStyle/>
          <a:p>
            <a:r>
              <a:rPr lang="en-US" dirty="0">
                <a:latin typeface="+mn-lt"/>
              </a:rPr>
              <a:t>Neutron Capture cross section</a:t>
            </a:r>
          </a:p>
        </p:txBody>
      </p:sp>
    </p:spTree>
    <p:extLst>
      <p:ext uri="{BB962C8B-B14F-4D97-AF65-F5344CB8AC3E}">
        <p14:creationId xmlns:p14="http://schemas.microsoft.com/office/powerpoint/2010/main" val="245601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Early Nuclear Reactors</a:t>
            </a:r>
          </a:p>
        </p:txBody>
      </p:sp>
      <p:graphicFrame>
        <p:nvGraphicFramePr>
          <p:cNvPr id="526495" name="Group 159"/>
          <p:cNvGraphicFramePr>
            <a:graphicFrameLocks noGrp="1"/>
          </p:cNvGraphicFramePr>
          <p:nvPr>
            <p:ph type="tbl" idx="1"/>
          </p:nvPr>
        </p:nvGraphicFramePr>
        <p:xfrm>
          <a:off x="685800" y="1600200"/>
          <a:ext cx="7772400" cy="5120640"/>
        </p:xfrm>
        <a:graphic>
          <a:graphicData uri="http://schemas.openxmlformats.org/drawingml/2006/table">
            <a:tbl>
              <a:tblPr/>
              <a:tblGrid>
                <a:gridCol w="10668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28194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charset="0"/>
                        </a:rPr>
                        <a:t>Name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charset="0"/>
                        </a:rPr>
                        <a:t>Location</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charset="0"/>
                        </a:rPr>
                        <a:t>Operation</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charset="0"/>
                        </a:rPr>
                        <a:t>Fuel</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charset="0"/>
                        </a:rPr>
                        <a:t>Moderator</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CP-1</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Chicago, IL</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Dec 1942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50 tons natural U</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X-10</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Oak Ridge, TN</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Nov 1943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cylinders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CP-3</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rPr>
                        <a:t>Argonne, IL</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May 1944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Hanford</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rPr>
                        <a:t>Hanford, WA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rPr>
                        <a:t>Sept 1944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rPr>
                        <a:t>natural U slugs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LOPO</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Los Alamos, NM</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Sept 1945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enriched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 UO</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SO</a:t>
                      </a:r>
                      <a:r>
                        <a:rPr kumimoji="0" lang="en-US" sz="1200" b="0" i="0" u="none" strike="noStrike" cap="none" normalizeH="0" baseline="-25000">
                          <a:ln>
                            <a:noFill/>
                          </a:ln>
                          <a:solidFill>
                            <a:schemeClr val="tx1"/>
                          </a:solidFill>
                          <a:effectLst/>
                          <a:latin typeface="Times New Roman" charset="0"/>
                        </a:rPr>
                        <a:t>4</a:t>
                      </a:r>
                      <a:r>
                        <a:rPr kumimoji="0" lang="en-US" sz="1200" b="0" i="0" u="none" strike="noStrike" cap="none" normalizeH="0" baseline="0">
                          <a:ln>
                            <a:noFill/>
                          </a:ln>
                          <a:solidFill>
                            <a:schemeClr val="tx1"/>
                          </a:solidFill>
                          <a:effectLst/>
                          <a:latin typeface="Times New Roman" charset="0"/>
                        </a:rPr>
                        <a:t> dissolved in 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ZEEP</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Chalk River, Canada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Sept 1945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Clementine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Los Alamos, NM</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Nov 1946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30000">
                          <a:ln>
                            <a:noFill/>
                          </a:ln>
                          <a:solidFill>
                            <a:schemeClr val="tx1"/>
                          </a:solidFill>
                          <a:effectLst/>
                          <a:latin typeface="Times New Roman" charset="0"/>
                        </a:rPr>
                        <a:t>239</a:t>
                      </a:r>
                      <a:r>
                        <a:rPr kumimoji="0" lang="en-US" sz="1200" b="0" i="0" u="none" strike="noStrike" cap="none" normalizeH="0" baseline="0">
                          <a:ln>
                            <a:noFill/>
                          </a:ln>
                          <a:solidFill>
                            <a:schemeClr val="tx1"/>
                          </a:solidFill>
                          <a:effectLst/>
                          <a:latin typeface="Times New Roman" charset="0"/>
                        </a:rPr>
                        <a:t>Pu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none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GLEEP</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Harwell, England</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Aug 1947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bars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NRX</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Chalk River, Canada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Aug 1947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cylindrical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BSR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Oak Ridge, TN</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Nov 1950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enriched sandwich plates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JEEP</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Kjeller, Norway</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Aug 1951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EBR-I</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Arco, Idaho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Dec 1951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90% enriched 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none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MTR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Arco, Idaho</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Mar 1952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enriched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 sandwich plate</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APS-I</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USSR</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1954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5% enriched 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PWR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USS Nautilus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Jan 1955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highly enriched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Calder Hall</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Cumberland, England</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Oct 1956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natural U rods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graphite</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EBWR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Argonne, IL</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Dec 1956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1.5%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 plates</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2413">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PWR</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Shippingport, PA</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Dec 1957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highly-enriched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 and natural U</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H</a:t>
                      </a:r>
                      <a:r>
                        <a:rPr kumimoji="0" lang="en-US" sz="1200" b="0" i="0" u="none" strike="noStrike" cap="none" normalizeH="0" baseline="-25000">
                          <a:ln>
                            <a:noFill/>
                          </a:ln>
                          <a:solidFill>
                            <a:schemeClr val="tx1"/>
                          </a:solidFill>
                          <a:effectLst/>
                          <a:latin typeface="Times New Roman" charset="0"/>
                        </a:rPr>
                        <a:t>2</a:t>
                      </a:r>
                      <a:r>
                        <a:rPr kumimoji="0" lang="en-US" sz="1200" b="0" i="0" u="none" strike="noStrike" cap="none" normalizeH="0" baseline="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50825">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Dresden I</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Morris, IL</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Oct 1959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charset="0"/>
                        </a:rPr>
                        <a:t>enriched </a:t>
                      </a:r>
                      <a:r>
                        <a:rPr kumimoji="0" lang="en-US" sz="1200" b="0" i="0" u="none" strike="noStrike" cap="none" normalizeH="0" baseline="30000">
                          <a:ln>
                            <a:noFill/>
                          </a:ln>
                          <a:solidFill>
                            <a:schemeClr val="tx1"/>
                          </a:solidFill>
                          <a:effectLst/>
                          <a:latin typeface="Times New Roman" charset="0"/>
                        </a:rPr>
                        <a:t>235</a:t>
                      </a:r>
                      <a:r>
                        <a:rPr kumimoji="0" lang="en-US" sz="1200" b="0" i="0" u="none" strike="noStrike" cap="none" normalizeH="0" baseline="0">
                          <a:ln>
                            <a:noFill/>
                          </a:ln>
                          <a:solidFill>
                            <a:schemeClr val="tx1"/>
                          </a:solidFill>
                          <a:effectLst/>
                          <a:latin typeface="Times New Roman" charset="0"/>
                        </a:rPr>
                        <a:t>U</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rPr>
                        <a:t>H</a:t>
                      </a:r>
                      <a:r>
                        <a:rPr kumimoji="0" lang="en-US" sz="1200" b="0" i="0" u="none" strike="noStrike" cap="none" normalizeH="0" baseline="-25000" dirty="0">
                          <a:ln>
                            <a:noFill/>
                          </a:ln>
                          <a:solidFill>
                            <a:schemeClr val="tx1"/>
                          </a:solidFill>
                          <a:effectLst/>
                          <a:latin typeface="Times New Roman" charset="0"/>
                        </a:rPr>
                        <a:t>2</a:t>
                      </a:r>
                      <a:r>
                        <a:rPr kumimoji="0" lang="en-US" sz="1200" b="0" i="0" u="none" strike="noStrike" cap="none" normalizeH="0" baseline="0" dirty="0">
                          <a:ln>
                            <a:noFill/>
                          </a:ln>
                          <a:solidFill>
                            <a:schemeClr val="tx1"/>
                          </a:solidFill>
                          <a:effectLst/>
                          <a:latin typeface="Times New Roman" charset="0"/>
                        </a:rPr>
                        <a:t>O</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400962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Post-World War II Era</a:t>
            </a:r>
            <a:br>
              <a:rPr lang="en-US"/>
            </a:br>
            <a:r>
              <a:rPr lang="en-US"/>
              <a:t>(continued)</a:t>
            </a:r>
          </a:p>
        </p:txBody>
      </p:sp>
      <p:sp>
        <p:nvSpPr>
          <p:cNvPr id="33795" name="Rectangle 3"/>
          <p:cNvSpPr>
            <a:spLocks noGrp="1" noChangeArrowheads="1"/>
          </p:cNvSpPr>
          <p:nvPr>
            <p:ph type="body" idx="1"/>
          </p:nvPr>
        </p:nvSpPr>
        <p:spPr/>
        <p:txBody>
          <a:bodyPr/>
          <a:lstStyle/>
          <a:p>
            <a:r>
              <a:rPr lang="en-US" dirty="0"/>
              <a:t>The earliest U.S. nuclear power project had been started in 1946 at Oak Ridge</a:t>
            </a:r>
          </a:p>
          <a:p>
            <a:pPr lvl="1"/>
            <a:r>
              <a:rPr lang="en-US" dirty="0"/>
              <a:t>the program was abandoned in 1948 to concentrate on the naval reactor program that produced the first nuclear-powered submarine (the </a:t>
            </a:r>
            <a:r>
              <a:rPr lang="en-US" i="1" dirty="0"/>
              <a:t>Nautilus</a:t>
            </a:r>
            <a:r>
              <a:rPr lang="en-US" dirty="0"/>
              <a:t>)</a:t>
            </a:r>
            <a:endParaRPr lang="en-US" b="1" dirty="0"/>
          </a:p>
          <a:p>
            <a:r>
              <a:rPr lang="en-US" b="1" dirty="0"/>
              <a:t>1953</a:t>
            </a:r>
            <a:r>
              <a:rPr lang="en-US" dirty="0"/>
              <a:t> </a:t>
            </a:r>
            <a:r>
              <a:rPr lang="en-US" dirty="0">
                <a:cs typeface="Arial" charset="0"/>
              </a:rPr>
              <a:t>–</a:t>
            </a:r>
            <a:r>
              <a:rPr lang="en-US" dirty="0"/>
              <a:t> President Dwight D. Eisenhower of the United States announced the </a:t>
            </a:r>
            <a:r>
              <a:rPr lang="en-US" i="1" dirty="0"/>
              <a:t>Atoms for Peace</a:t>
            </a:r>
            <a:r>
              <a:rPr lang="en-US" dirty="0"/>
              <a:t> program </a:t>
            </a:r>
          </a:p>
          <a:p>
            <a:pPr lvl="1"/>
            <a:r>
              <a:rPr lang="en-US" dirty="0"/>
              <a:t>this program established the groundwork for a formal U.S. nuclear power program and expedited international cooperation on nuclear power</a:t>
            </a:r>
          </a:p>
        </p:txBody>
      </p:sp>
    </p:spTree>
    <p:extLst>
      <p:ext uri="{BB962C8B-B14F-4D97-AF65-F5344CB8AC3E}">
        <p14:creationId xmlns:p14="http://schemas.microsoft.com/office/powerpoint/2010/main" val="337689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219200"/>
          </a:xfrm>
        </p:spPr>
        <p:txBody>
          <a:bodyPr/>
          <a:lstStyle/>
          <a:p>
            <a:r>
              <a:rPr lang="en-US" dirty="0"/>
              <a:t>The Nautilus</a:t>
            </a:r>
          </a:p>
        </p:txBody>
      </p:sp>
      <p:pic>
        <p:nvPicPr>
          <p:cNvPr id="13314" name="Picture 2" descr="http://orionpax.de/23/uploads/photos/Nautilus_Final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8305800" cy="554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8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1955: The Nautilus</a:t>
            </a:r>
          </a:p>
        </p:txBody>
      </p:sp>
      <p:pic>
        <p:nvPicPr>
          <p:cNvPr id="10242" name="Picture 2" descr="http://upload.wikimedia.org/wikipedia/en/thumb/d/d9/USS_Nautilus_SSN-571_-_0857101.jpg/220px-USS_Nautilus_SSN-571_-_0857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600200"/>
            <a:ext cx="4674572"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600200"/>
            <a:ext cx="3733800" cy="4893647"/>
          </a:xfrm>
          <a:prstGeom prst="rect">
            <a:avLst/>
          </a:prstGeom>
          <a:noFill/>
        </p:spPr>
        <p:txBody>
          <a:bodyPr wrap="square" rtlCol="0">
            <a:spAutoFit/>
          </a:bodyPr>
          <a:lstStyle/>
          <a:p>
            <a:pPr marL="342900" indent="-342900">
              <a:buFont typeface="Arial" panose="020B0604020202020204" pitchFamily="34" charset="0"/>
              <a:buChar char="•"/>
            </a:pPr>
            <a:r>
              <a:rPr lang="en-US" dirty="0"/>
              <a:t>Reactor designed by Westinghouse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Liquid-metal cooled PWR.</a:t>
            </a:r>
          </a:p>
          <a:p>
            <a:endParaRPr lang="en-US" dirty="0"/>
          </a:p>
          <a:p>
            <a:pPr marL="342900" indent="-342900">
              <a:buFont typeface="Arial" panose="020B0604020202020204" pitchFamily="34" charset="0"/>
              <a:buChar char="•"/>
            </a:pPr>
            <a:r>
              <a:rPr lang="en-US" dirty="0"/>
              <a:t>Revolutionized naval warfare.</a:t>
            </a:r>
          </a:p>
          <a:p>
            <a:endParaRPr lang="en-US" dirty="0"/>
          </a:p>
          <a:p>
            <a:pPr marL="342900" indent="-342900">
              <a:buFont typeface="Arial" panose="020B0604020202020204" pitchFamily="34" charset="0"/>
              <a:buChar char="•"/>
            </a:pPr>
            <a:r>
              <a:rPr lang="en-US" dirty="0"/>
              <a:t>First sub to have unlimited air conditioning, range, and submerged time!</a:t>
            </a:r>
          </a:p>
        </p:txBody>
      </p:sp>
      <p:sp>
        <p:nvSpPr>
          <p:cNvPr id="5" name="TextBox 4"/>
          <p:cNvSpPr txBox="1"/>
          <p:nvPr/>
        </p:nvSpPr>
        <p:spPr>
          <a:xfrm>
            <a:off x="4495800" y="4888521"/>
            <a:ext cx="4495800" cy="830997"/>
          </a:xfrm>
          <a:prstGeom prst="rect">
            <a:avLst/>
          </a:prstGeom>
          <a:noFill/>
        </p:spPr>
        <p:txBody>
          <a:bodyPr wrap="square" rtlCol="0">
            <a:spAutoFit/>
          </a:bodyPr>
          <a:lstStyle/>
          <a:p>
            <a:r>
              <a:rPr lang="en-US" dirty="0"/>
              <a:t>First submarine to travel underneath the ice to North Pole</a:t>
            </a:r>
          </a:p>
        </p:txBody>
      </p:sp>
    </p:spTree>
    <p:extLst>
      <p:ext uri="{BB962C8B-B14F-4D97-AF65-F5344CB8AC3E}">
        <p14:creationId xmlns:p14="http://schemas.microsoft.com/office/powerpoint/2010/main" val="169985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Uranium Fission</a:t>
            </a:r>
          </a:p>
        </p:txBody>
      </p:sp>
      <p:pic>
        <p:nvPicPr>
          <p:cNvPr id="11266" name="Picture 2" descr="http://www.ap.smu.ca/demos/images/stories/Pics/Mousetrap/uranium_fiss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63414"/>
            <a:ext cx="7543800" cy="414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4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Victory of the PWR and BWR</a:t>
            </a:r>
          </a:p>
        </p:txBody>
      </p:sp>
      <p:sp>
        <p:nvSpPr>
          <p:cNvPr id="38915" name="Rectangle 3"/>
          <p:cNvSpPr>
            <a:spLocks noGrp="1" noChangeArrowheads="1"/>
          </p:cNvSpPr>
          <p:nvPr>
            <p:ph type="body" idx="1"/>
          </p:nvPr>
        </p:nvSpPr>
        <p:spPr>
          <a:xfrm>
            <a:off x="0" y="1600200"/>
            <a:ext cx="8534400" cy="5029200"/>
          </a:xfrm>
        </p:spPr>
        <p:txBody>
          <a:bodyPr/>
          <a:lstStyle/>
          <a:p>
            <a:r>
              <a:rPr lang="en-US" dirty="0"/>
              <a:t>During the late 1950’s and early 1960’s, a number of true commercial prototype nuclear power plants were built</a:t>
            </a:r>
          </a:p>
          <a:p>
            <a:endParaRPr lang="en-US" dirty="0"/>
          </a:p>
          <a:p>
            <a:r>
              <a:rPr lang="en-US" dirty="0"/>
              <a:t>Of these, the most successful were the light-water reactor and pressurized-water reactor systems</a:t>
            </a:r>
          </a:p>
          <a:p>
            <a:endParaRPr lang="en-US" dirty="0"/>
          </a:p>
          <a:p>
            <a:r>
              <a:rPr lang="en-US" dirty="0"/>
              <a:t>Some alternatives:</a:t>
            </a:r>
          </a:p>
          <a:p>
            <a:pPr lvl="1"/>
            <a:r>
              <a:rPr lang="en-US" dirty="0"/>
              <a:t>Fast breeder reactors (perpetual energy machines!?)</a:t>
            </a:r>
          </a:p>
          <a:p>
            <a:pPr lvl="1"/>
            <a:r>
              <a:rPr lang="en-US" dirty="0"/>
              <a:t>Heavy water moderated reactors (Canada </a:t>
            </a:r>
            <a:r>
              <a:rPr lang="en-US" dirty="0" err="1"/>
              <a:t>CANDU</a:t>
            </a:r>
            <a:r>
              <a:rPr lang="en-US" dirty="0"/>
              <a:t>)</a:t>
            </a:r>
          </a:p>
          <a:p>
            <a:pPr lvl="1"/>
            <a:r>
              <a:rPr lang="en-US" dirty="0"/>
              <a:t>High-temperature gas-cooled (</a:t>
            </a:r>
            <a:r>
              <a:rPr lang="en-US" dirty="0" err="1"/>
              <a:t>HTGR</a:t>
            </a:r>
            <a:r>
              <a:rPr lang="en-US" dirty="0"/>
              <a:t>)</a:t>
            </a:r>
          </a:p>
          <a:p>
            <a:pPr lvl="1"/>
            <a:r>
              <a:rPr lang="en-US" dirty="0"/>
              <a:t>Graphite moderated (Soviet style </a:t>
            </a:r>
            <a:r>
              <a:rPr lang="en-US" dirty="0" err="1"/>
              <a:t>RBMK</a:t>
            </a:r>
            <a:r>
              <a:rPr lang="en-US" dirty="0"/>
              <a:t>, Chernobyl!)</a:t>
            </a:r>
          </a:p>
          <a:p>
            <a:pPr marL="457200" lvl="1" indent="0">
              <a:buNone/>
            </a:pPr>
            <a:endParaRPr lang="en-US" dirty="0"/>
          </a:p>
        </p:txBody>
      </p:sp>
    </p:spTree>
    <p:extLst>
      <p:ext uri="{BB962C8B-B14F-4D97-AF65-F5344CB8AC3E}">
        <p14:creationId xmlns:p14="http://schemas.microsoft.com/office/powerpoint/2010/main" val="969529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Pressurized Water Reactor </a:t>
            </a:r>
          </a:p>
        </p:txBody>
      </p:sp>
      <p:pic>
        <p:nvPicPr>
          <p:cNvPr id="14338" name="Picture 2" descr="http://upload.wikimedia.org/wikipedia/commons/a/a0/PressurizedWaterReacto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21064"/>
            <a:ext cx="8244679" cy="426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4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Boiling Water Reactor </a:t>
            </a:r>
          </a:p>
        </p:txBody>
      </p:sp>
      <p:pic>
        <p:nvPicPr>
          <p:cNvPr id="11266" name="Picture 2" descr="http://enformable.com/wp-content/uploads/2011/08/boiling-water-reactor-syste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47800"/>
            <a:ext cx="835482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20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1979: Three Mile Island </a:t>
            </a:r>
          </a:p>
        </p:txBody>
      </p:sp>
      <p:pic>
        <p:nvPicPr>
          <p:cNvPr id="24578" name="Picture 2" descr="http://papundits.files.wordpress.com/2009/04/ph_three_mile_island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28470"/>
            <a:ext cx="7696200" cy="458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232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163" y="76200"/>
            <a:ext cx="7772400" cy="1219200"/>
          </a:xfrm>
        </p:spPr>
        <p:txBody>
          <a:bodyPr/>
          <a:lstStyle/>
          <a:p>
            <a:r>
              <a:rPr lang="en-US" dirty="0"/>
              <a:t>A multiple fault event: who wins: machines or humans?</a:t>
            </a:r>
          </a:p>
        </p:txBody>
      </p:sp>
      <p:sp>
        <p:nvSpPr>
          <p:cNvPr id="4" name="TextBox 3"/>
          <p:cNvSpPr txBox="1"/>
          <p:nvPr/>
        </p:nvSpPr>
        <p:spPr>
          <a:xfrm>
            <a:off x="25400" y="1295400"/>
            <a:ext cx="5003800" cy="3785652"/>
          </a:xfrm>
          <a:prstGeom prst="rect">
            <a:avLst/>
          </a:prstGeom>
          <a:noFill/>
        </p:spPr>
        <p:txBody>
          <a:bodyPr wrap="square" rtlCol="0">
            <a:spAutoFit/>
          </a:bodyPr>
          <a:lstStyle/>
          <a:p>
            <a:pPr marL="457200" indent="-457200">
              <a:buFont typeface="Arial" panose="020B0604020202020204" pitchFamily="34" charset="0"/>
              <a:buChar char="•"/>
            </a:pPr>
            <a:r>
              <a:rPr lang="en-US" dirty="0"/>
              <a:t>The feed pump in the turbine loop malfunctioned (Machine Fault 1)</a:t>
            </a:r>
          </a:p>
          <a:p>
            <a:pPr marL="457200" indent="-457200">
              <a:buFont typeface="Arial" panose="020B0604020202020204" pitchFamily="34" charset="0"/>
              <a:buChar char="•"/>
            </a:pPr>
            <a:r>
              <a:rPr lang="en-US" dirty="0"/>
              <a:t>This caused the reactor to SCRAM</a:t>
            </a:r>
          </a:p>
          <a:p>
            <a:pPr marL="457200" indent="-457200">
              <a:buFont typeface="Arial" panose="020B0604020202020204" pitchFamily="34" charset="0"/>
              <a:buChar char="•"/>
            </a:pPr>
            <a:r>
              <a:rPr lang="en-US" dirty="0"/>
              <a:t>Decay heat caused an increase in pressure</a:t>
            </a:r>
          </a:p>
          <a:p>
            <a:pPr marL="457200" indent="-457200">
              <a:buFont typeface="Arial" panose="020B0604020202020204" pitchFamily="34" charset="0"/>
              <a:buChar char="•"/>
            </a:pPr>
            <a:r>
              <a:rPr lang="en-US" dirty="0"/>
              <a:t>A relief valve opened to decrease the pressure</a:t>
            </a:r>
          </a:p>
          <a:p>
            <a:pPr marL="457200" indent="-457200">
              <a:buFont typeface="Arial" panose="020B0604020202020204" pitchFamily="34" charset="0"/>
              <a:buChar char="•"/>
            </a:pPr>
            <a:r>
              <a:rPr lang="en-US" dirty="0"/>
              <a:t>However, the valve failed to close (Machine Fault 2)</a:t>
            </a:r>
          </a:p>
          <a:p>
            <a:pPr marL="457200" indent="-457200">
              <a:buFont typeface="+mj-lt"/>
              <a:buAutoNum type="arabicPeriod"/>
            </a:pPr>
            <a:endParaRPr lang="en-US" dirty="0"/>
          </a:p>
        </p:txBody>
      </p:sp>
      <p:pic>
        <p:nvPicPr>
          <p:cNvPr id="12290" name="Picture 2" descr="http://www.threemileisland.org/science/what_went_wrong/What_went_wrong_files/IMAGE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447800"/>
            <a:ext cx="4000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028" y="4724400"/>
            <a:ext cx="9000671" cy="1938992"/>
          </a:xfrm>
          <a:prstGeom prst="rect">
            <a:avLst/>
          </a:prstGeom>
        </p:spPr>
        <p:txBody>
          <a:bodyPr wrap="square">
            <a:spAutoFit/>
          </a:bodyPr>
          <a:lstStyle/>
          <a:p>
            <a:pPr marL="342900" indent="-342900">
              <a:buFont typeface="Arial" panose="020B0604020202020204" pitchFamily="34" charset="0"/>
              <a:buChar char="•"/>
            </a:pPr>
            <a:r>
              <a:rPr lang="en-US" dirty="0"/>
              <a:t>The operators incorrectly read the indicator light and thought the valve was properly closed (Human Fault 1)</a:t>
            </a:r>
          </a:p>
          <a:p>
            <a:pPr marL="342900" indent="-342900">
              <a:buFont typeface="Arial" panose="020B0604020202020204" pitchFamily="34" charset="0"/>
              <a:buChar char="•"/>
            </a:pPr>
            <a:r>
              <a:rPr lang="en-US" dirty="0"/>
              <a:t>42 hours prior, workers tested the emergency pump and incorrectly left a valve open causing the emergency pump to not work (Human fault 2)</a:t>
            </a:r>
          </a:p>
        </p:txBody>
      </p:sp>
    </p:spTree>
    <p:extLst>
      <p:ext uri="{BB962C8B-B14F-4D97-AF65-F5344CB8AC3E}">
        <p14:creationId xmlns:p14="http://schemas.microsoft.com/office/powerpoint/2010/main" val="52895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faults continued</a:t>
            </a:r>
          </a:p>
        </p:txBody>
      </p:sp>
      <p:sp>
        <p:nvSpPr>
          <p:cNvPr id="3" name="Content Placeholder 2"/>
          <p:cNvSpPr>
            <a:spLocks noGrp="1"/>
          </p:cNvSpPr>
          <p:nvPr>
            <p:ph idx="1"/>
          </p:nvPr>
        </p:nvSpPr>
        <p:spPr>
          <a:xfrm>
            <a:off x="685800" y="1371600"/>
            <a:ext cx="7772400" cy="5029200"/>
          </a:xfrm>
        </p:spPr>
        <p:txBody>
          <a:bodyPr/>
          <a:lstStyle/>
          <a:p>
            <a:r>
              <a:rPr lang="en-US" dirty="0"/>
              <a:t>During the emergency pump maintenance 42 hours prior, it was also NRC regulations to shut down the reactor (not done) so something like this couldn’t happen (Human Fault 3)</a:t>
            </a:r>
          </a:p>
          <a:p>
            <a:r>
              <a:rPr lang="en-US" dirty="0"/>
              <a:t>So, now the reactor was losing water and pressure due to the faulty valve and getting hotter due to the faulty emergency pump, and the operators thought the reactor was actually GAINING pressure</a:t>
            </a:r>
          </a:p>
          <a:p>
            <a:r>
              <a:rPr lang="en-US" dirty="0"/>
              <a:t>There was another indicator light which correctly depicted the situation, but it was behind a desk where no one could see it (Human fault 4)</a:t>
            </a:r>
          </a:p>
          <a:p>
            <a:r>
              <a:rPr lang="en-US" dirty="0"/>
              <a:t>Final tally: Humans: 4 Machines: 2</a:t>
            </a:r>
          </a:p>
        </p:txBody>
      </p:sp>
    </p:spTree>
    <p:extLst>
      <p:ext uri="{BB962C8B-B14F-4D97-AF65-F5344CB8AC3E}">
        <p14:creationId xmlns:p14="http://schemas.microsoft.com/office/powerpoint/2010/main" val="3232958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Aftermath</a:t>
            </a:r>
          </a:p>
        </p:txBody>
      </p:sp>
      <p:sp>
        <p:nvSpPr>
          <p:cNvPr id="3" name="Content Placeholder 2"/>
          <p:cNvSpPr>
            <a:spLocks noGrp="1"/>
          </p:cNvSpPr>
          <p:nvPr>
            <p:ph idx="1"/>
          </p:nvPr>
        </p:nvSpPr>
        <p:spPr>
          <a:xfrm>
            <a:off x="685800" y="1219200"/>
            <a:ext cx="7772400" cy="5410200"/>
          </a:xfrm>
        </p:spPr>
        <p:txBody>
          <a:bodyPr/>
          <a:lstStyle/>
          <a:p>
            <a:r>
              <a:rPr lang="en-US" dirty="0"/>
              <a:t>During the several hours where the operators failed to grasp the situation, 60% of the fuel melted.</a:t>
            </a:r>
          </a:p>
          <a:p>
            <a:endParaRPr lang="en-US" dirty="0"/>
          </a:p>
          <a:p>
            <a:r>
              <a:rPr lang="en-US" dirty="0"/>
              <a:t>Some of this fuel diffused into the coolant water </a:t>
            </a:r>
          </a:p>
          <a:p>
            <a:endParaRPr lang="en-US" dirty="0"/>
          </a:p>
          <a:p>
            <a:r>
              <a:rPr lang="en-US" dirty="0"/>
              <a:t>The pressure relief valve released coolant water out of the containment building to an auxiliary building</a:t>
            </a:r>
          </a:p>
          <a:p>
            <a:endParaRPr lang="en-US" dirty="0"/>
          </a:p>
          <a:p>
            <a:r>
              <a:rPr lang="en-US" dirty="0"/>
              <a:t>Ultimately, about 17 million Curies of gaseous fission products (</a:t>
            </a:r>
            <a:r>
              <a:rPr lang="en-US" dirty="0" err="1"/>
              <a:t>Xe</a:t>
            </a:r>
            <a:r>
              <a:rPr lang="en-US" dirty="0"/>
              <a:t>, I, Kr) was released into the atmosphere</a:t>
            </a:r>
          </a:p>
          <a:p>
            <a:r>
              <a:rPr lang="en-US" dirty="0"/>
              <a:t>No statistically significant increase in cancer in surrounding area </a:t>
            </a:r>
          </a:p>
        </p:txBody>
      </p:sp>
    </p:spTree>
    <p:extLst>
      <p:ext uri="{BB962C8B-B14F-4D97-AF65-F5344CB8AC3E}">
        <p14:creationId xmlns:p14="http://schemas.microsoft.com/office/powerpoint/2010/main" val="1437689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1986 Chernobyl: super-prompt critical incident </a:t>
            </a:r>
          </a:p>
        </p:txBody>
      </p:sp>
      <p:pic>
        <p:nvPicPr>
          <p:cNvPr id="5" name="Picture 2" descr="http://media.egotvonline.com/wp-content/uploads/2011/03/chernoby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90700"/>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34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977900"/>
          </a:xfrm>
        </p:spPr>
        <p:txBody>
          <a:bodyPr/>
          <a:lstStyle/>
          <a:p>
            <a:pPr>
              <a:defRPr/>
            </a:pPr>
            <a:r>
              <a:rPr lang="en-US" dirty="0"/>
              <a:t>Greedy Soviet design flaws!</a:t>
            </a:r>
          </a:p>
        </p:txBody>
      </p:sp>
      <p:sp>
        <p:nvSpPr>
          <p:cNvPr id="3" name="Content Placeholder 2"/>
          <p:cNvSpPr>
            <a:spLocks noGrp="1"/>
          </p:cNvSpPr>
          <p:nvPr>
            <p:ph idx="1"/>
          </p:nvPr>
        </p:nvSpPr>
        <p:spPr>
          <a:xfrm>
            <a:off x="396875" y="4897438"/>
            <a:ext cx="8229600" cy="1524000"/>
          </a:xfrm>
        </p:spPr>
        <p:txBody>
          <a:bodyPr/>
          <a:lstStyle/>
          <a:p>
            <a:pPr marL="0" indent="0">
              <a:buFontTx/>
              <a:buNone/>
              <a:defRPr/>
            </a:pPr>
            <a:r>
              <a:rPr lang="en-US" dirty="0"/>
              <a:t>1) Graphite moderator w/ water coolant, 2) positive coolant void coefficient, 3) control rods tipped with graphite, 4) no containment building </a:t>
            </a:r>
          </a:p>
        </p:txBody>
      </p:sp>
      <p:sp>
        <p:nvSpPr>
          <p:cNvPr id="17412" name="Date Placeholder 3"/>
          <p:cNvSpPr>
            <a:spLocks noGrp="1"/>
          </p:cNvSpPr>
          <p:nvPr>
            <p:ph type="dt" sz="quarter" idx="10"/>
          </p:nvPr>
        </p:nvSpPr>
        <p:spPr>
          <a:noFill/>
        </p:spPr>
        <p:txBody>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en-US" altLang="en-US">
                <a:solidFill>
                  <a:srgbClr val="FFFFFF"/>
                </a:solidFill>
              </a:rPr>
              <a:t>23 May 2007</a:t>
            </a:r>
            <a:endParaRPr lang="pl-PL" altLang="en-US">
              <a:solidFill>
                <a:srgbClr val="FFFFFF"/>
              </a:solidFill>
            </a:endParaRPr>
          </a:p>
        </p:txBody>
      </p:sp>
      <p:sp>
        <p:nvSpPr>
          <p:cNvPr id="17413" name="Footer Placeholder 4"/>
          <p:cNvSpPr>
            <a:spLocks noGrp="1"/>
          </p:cNvSpPr>
          <p:nvPr>
            <p:ph type="ftr" sz="quarter" idx="11"/>
          </p:nvPr>
        </p:nvSpPr>
        <p:spPr>
          <a:noFill/>
        </p:spPr>
        <p:txBody>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pl-PL" altLang="en-US">
                <a:solidFill>
                  <a:srgbClr val="FFFFFF"/>
                </a:solidFill>
              </a:rPr>
              <a:t>Czech Technical University in Prague</a:t>
            </a:r>
          </a:p>
        </p:txBody>
      </p:sp>
      <p:sp>
        <p:nvSpPr>
          <p:cNvPr id="17414" name="Slide Number Placeholder 5"/>
          <p:cNvSpPr>
            <a:spLocks noGrp="1"/>
          </p:cNvSpPr>
          <p:nvPr>
            <p:ph type="sldNum" sz="quarter" idx="12"/>
          </p:nvPr>
        </p:nvSpPr>
        <p:spPr>
          <a:noFill/>
        </p:spPr>
        <p:txBody>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fld id="{F826793F-B39E-4137-BF1C-D3655CD361E4}" type="slidenum">
              <a:rPr lang="pl-PL" altLang="en-US" smtClean="0">
                <a:solidFill>
                  <a:srgbClr val="FFFFFF"/>
                </a:solidFill>
              </a:rPr>
              <a:pPr eaLnBrk="1" hangingPunct="1"/>
              <a:t>28</a:t>
            </a:fld>
            <a:endParaRPr lang="pl-PL" altLang="en-US">
              <a:solidFill>
                <a:srgbClr val="FFFFFF"/>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735763" cy="409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063979"/>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What went wrong?</a:t>
            </a:r>
          </a:p>
        </p:txBody>
      </p:sp>
      <p:sp>
        <p:nvSpPr>
          <p:cNvPr id="48131" name="Rectangle 3"/>
          <p:cNvSpPr>
            <a:spLocks noGrp="1" noChangeArrowheads="1"/>
          </p:cNvSpPr>
          <p:nvPr>
            <p:ph type="body" idx="1"/>
          </p:nvPr>
        </p:nvSpPr>
        <p:spPr/>
        <p:txBody>
          <a:bodyPr/>
          <a:lstStyle/>
          <a:p>
            <a:r>
              <a:rPr lang="en-US" dirty="0"/>
              <a:t>A special safety test of the turbine was supposed to take place around 1 pm when electricity demand was low (test called for lowering and increasing power)</a:t>
            </a:r>
          </a:p>
          <a:p>
            <a:r>
              <a:rPr lang="en-US" dirty="0"/>
              <a:t>An unusually cold Russian day caused the test to be delayed…</a:t>
            </a:r>
          </a:p>
          <a:p>
            <a:r>
              <a:rPr lang="en-US" dirty="0"/>
              <a:t>11:10 pm: The test and power reduction resumed</a:t>
            </a:r>
          </a:p>
          <a:p>
            <a:r>
              <a:rPr lang="en-US" dirty="0"/>
              <a:t>12:00 am: Shift change. Now only electrical engineers knew what was going on</a:t>
            </a:r>
          </a:p>
          <a:p>
            <a:r>
              <a:rPr lang="en-US" dirty="0"/>
              <a:t>The electrical engineers then attempted to raise the power levels</a:t>
            </a:r>
          </a:p>
          <a:p>
            <a:endParaRPr lang="en-US" dirty="0"/>
          </a:p>
          <a:p>
            <a:endParaRPr lang="en-US" dirty="0"/>
          </a:p>
        </p:txBody>
      </p:sp>
    </p:spTree>
    <p:extLst>
      <p:ext uri="{BB962C8B-B14F-4D97-AF65-F5344CB8AC3E}">
        <p14:creationId xmlns:p14="http://schemas.microsoft.com/office/powerpoint/2010/main" val="77832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Uranium Fission</a:t>
            </a:r>
          </a:p>
        </p:txBody>
      </p:sp>
      <p:pic>
        <p:nvPicPr>
          <p:cNvPr id="4098" name="Picture 2" descr="undefined">
            <a:extLst>
              <a:ext uri="{FF2B5EF4-FFF2-40B4-BE49-F238E27FC236}">
                <a16:creationId xmlns:a16="http://schemas.microsoft.com/office/drawing/2014/main" id="{C8CD129A-CCE6-8487-2234-B8F025B7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1447800"/>
            <a:ext cx="5353050" cy="428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9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went wrong continued</a:t>
            </a:r>
          </a:p>
        </p:txBody>
      </p:sp>
      <p:sp>
        <p:nvSpPr>
          <p:cNvPr id="3" name="Content Placeholder 2"/>
          <p:cNvSpPr>
            <a:spLocks noGrp="1"/>
          </p:cNvSpPr>
          <p:nvPr>
            <p:ph idx="1"/>
          </p:nvPr>
        </p:nvSpPr>
        <p:spPr>
          <a:xfrm>
            <a:off x="685800" y="1295400"/>
            <a:ext cx="7772400" cy="5029200"/>
          </a:xfrm>
        </p:spPr>
        <p:txBody>
          <a:bodyPr/>
          <a:lstStyle/>
          <a:p>
            <a:r>
              <a:rPr lang="en-US" dirty="0"/>
              <a:t>But fission-product poisons caused the reactor to take a long time to increase power</a:t>
            </a:r>
          </a:p>
          <a:p>
            <a:r>
              <a:rPr lang="en-US" dirty="0"/>
              <a:t>To speed up this process, they started to withdraw control rods:</a:t>
            </a:r>
          </a:p>
          <a:p>
            <a:pPr lvl="1"/>
            <a:r>
              <a:rPr lang="en-US" dirty="0"/>
              <a:t>Operating procedure: always leave at least </a:t>
            </a:r>
            <a:r>
              <a:rPr lang="en-US" sz="2800" b="1" dirty="0"/>
              <a:t>30</a:t>
            </a:r>
            <a:r>
              <a:rPr lang="en-US" dirty="0"/>
              <a:t> rods inserted</a:t>
            </a:r>
          </a:p>
          <a:p>
            <a:pPr lvl="1"/>
            <a:r>
              <a:rPr lang="en-US" dirty="0"/>
              <a:t>They had 205 rods withdrawn and only </a:t>
            </a:r>
            <a:r>
              <a:rPr lang="en-US" sz="2800" b="1" dirty="0"/>
              <a:t>6</a:t>
            </a:r>
            <a:r>
              <a:rPr lang="en-US" dirty="0"/>
              <a:t> rods inserted</a:t>
            </a:r>
          </a:p>
          <a:p>
            <a:r>
              <a:rPr lang="en-US" dirty="0"/>
              <a:t>Suddenly power began to rise rapidly</a:t>
            </a:r>
          </a:p>
          <a:p>
            <a:r>
              <a:rPr lang="en-US" dirty="0"/>
              <a:t>The emergency control rods were lowered and the sudden introduction of the graphite tips caused the reactor to go super-prompt critical</a:t>
            </a:r>
          </a:p>
          <a:p>
            <a:r>
              <a:rPr lang="en-US" dirty="0"/>
              <a:t>Power was at 300,000 MW</a:t>
            </a:r>
          </a:p>
          <a:p>
            <a:r>
              <a:rPr lang="en-US" dirty="0"/>
              <a:t>Two thermal explosions</a:t>
            </a:r>
          </a:p>
          <a:p>
            <a:endParaRPr lang="en-US" dirty="0"/>
          </a:p>
          <a:p>
            <a:endParaRPr lang="en-US" dirty="0"/>
          </a:p>
          <a:p>
            <a:pPr lvl="1"/>
            <a:endParaRPr lang="en-US" dirty="0"/>
          </a:p>
        </p:txBody>
      </p:sp>
    </p:spTree>
    <p:extLst>
      <p:ext uri="{BB962C8B-B14F-4D97-AF65-F5344CB8AC3E}">
        <p14:creationId xmlns:p14="http://schemas.microsoft.com/office/powerpoint/2010/main" val="3662036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en-US" altLang="en-US" sz="1200">
                <a:solidFill>
                  <a:srgbClr val="FFFFFF"/>
                </a:solidFill>
              </a:rPr>
              <a:t>23 May 2007</a:t>
            </a:r>
            <a:endParaRPr lang="pl-PL" altLang="en-US" sz="1200">
              <a:solidFill>
                <a:srgbClr val="FFFFFF"/>
              </a:solidFill>
            </a:endParaRPr>
          </a:p>
        </p:txBody>
      </p:sp>
      <p:sp>
        <p:nvSpPr>
          <p:cNvPr id="25603" name="Footer Placeholder 4"/>
          <p:cNvSpPr>
            <a:spLocks noGrp="1"/>
          </p:cNvSpPr>
          <p:nvPr>
            <p:ph type="ftr" sz="quarter" idx="11"/>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pl-PL" altLang="en-US" sz="1200">
                <a:solidFill>
                  <a:srgbClr val="FFFFFF"/>
                </a:solidFill>
              </a:rPr>
              <a:t>Czech Technical University in Prague</a:t>
            </a:r>
          </a:p>
        </p:txBody>
      </p:sp>
      <p:sp>
        <p:nvSpPr>
          <p:cNvPr id="25604" name="Slide Number Placeholder 5"/>
          <p:cNvSpPr>
            <a:spLocks noGrp="1"/>
          </p:cNvSpPr>
          <p:nvPr>
            <p:ph type="sldNum" sz="quarter" idx="12"/>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fld id="{B182D289-19D1-4413-884C-EFC07722CB51}" type="slidenum">
              <a:rPr lang="pl-PL" altLang="en-US" sz="1200" smtClean="0">
                <a:solidFill>
                  <a:srgbClr val="FFFFFF"/>
                </a:solidFill>
              </a:rPr>
              <a:pPr eaLnBrk="1" hangingPunct="1">
                <a:spcBef>
                  <a:spcPct val="0"/>
                </a:spcBef>
                <a:buClrTx/>
                <a:buFontTx/>
                <a:buNone/>
              </a:pPr>
              <a:t>31</a:t>
            </a:fld>
            <a:endParaRPr lang="pl-PL" altLang="en-US" sz="1200">
              <a:solidFill>
                <a:srgbClr val="FFFFFF"/>
              </a:solidFill>
            </a:endParaRPr>
          </a:p>
        </p:txBody>
      </p:sp>
      <p:sp>
        <p:nvSpPr>
          <p:cNvPr id="112644" name="Rectangle 4"/>
          <p:cNvSpPr>
            <a:spLocks noGrp="1" noChangeArrowheads="1"/>
          </p:cNvSpPr>
          <p:nvPr>
            <p:ph type="title"/>
          </p:nvPr>
        </p:nvSpPr>
        <p:spPr>
          <a:xfrm>
            <a:off x="457200" y="0"/>
            <a:ext cx="8229600" cy="715963"/>
          </a:xfrm>
        </p:spPr>
        <p:txBody>
          <a:bodyPr anchorCtr="0"/>
          <a:lstStyle/>
          <a:p>
            <a:pPr eaLnBrk="1" hangingPunct="1">
              <a:defRPr/>
            </a:pPr>
            <a:r>
              <a:rPr lang="en-US" altLang="en-US"/>
              <a:t>Summary of Facts</a:t>
            </a:r>
          </a:p>
        </p:txBody>
      </p:sp>
      <p:sp>
        <p:nvSpPr>
          <p:cNvPr id="112645" name="Rectangle 5"/>
          <p:cNvSpPr>
            <a:spLocks noGrp="1" noChangeArrowheads="1"/>
          </p:cNvSpPr>
          <p:nvPr>
            <p:ph type="body" sz="half" idx="1"/>
          </p:nvPr>
        </p:nvSpPr>
        <p:spPr>
          <a:xfrm>
            <a:off x="0" y="838200"/>
            <a:ext cx="4724400" cy="5791200"/>
          </a:xfrm>
        </p:spPr>
        <p:txBody>
          <a:bodyPr/>
          <a:lstStyle/>
          <a:p>
            <a:pPr eaLnBrk="1" hangingPunct="1">
              <a:defRPr/>
            </a:pPr>
            <a:r>
              <a:rPr lang="en-US" altLang="en-US" sz="2800" b="1"/>
              <a:t>April 26, 1986:</a:t>
            </a:r>
          </a:p>
          <a:p>
            <a:pPr lvl="1" eaLnBrk="1" hangingPunct="1">
              <a:defRPr/>
            </a:pPr>
            <a:r>
              <a:rPr lang="en-US" altLang="en-US" sz="2400"/>
              <a:t>Chernobyl nuclear power plant</a:t>
            </a:r>
          </a:p>
          <a:p>
            <a:pPr lvl="2" eaLnBrk="1" hangingPunct="1">
              <a:defRPr/>
            </a:pPr>
            <a:r>
              <a:rPr lang="en-US" altLang="en-US" sz="2000"/>
              <a:t>Operator errors cause a reactor explosion</a:t>
            </a:r>
          </a:p>
          <a:p>
            <a:pPr lvl="2" eaLnBrk="1" hangingPunct="1">
              <a:defRPr/>
            </a:pPr>
            <a:r>
              <a:rPr lang="en-US" altLang="en-US" sz="2000"/>
              <a:t>Explosion releases 190 tons of radioactive gasses into the atmosphere</a:t>
            </a:r>
          </a:p>
          <a:p>
            <a:pPr lvl="2" eaLnBrk="1" hangingPunct="1">
              <a:defRPr/>
            </a:pPr>
            <a:r>
              <a:rPr lang="en-US" altLang="en-US" sz="2000"/>
              <a:t>Fire starts that lasts 10 days</a:t>
            </a:r>
          </a:p>
          <a:p>
            <a:pPr eaLnBrk="1" hangingPunct="1">
              <a:defRPr/>
            </a:pPr>
            <a:r>
              <a:rPr lang="en-US" altLang="en-US" sz="2800" b="1"/>
              <a:t>People:</a:t>
            </a:r>
            <a:r>
              <a:rPr lang="en-US" altLang="en-US" sz="2800"/>
              <a:t> </a:t>
            </a:r>
          </a:p>
          <a:p>
            <a:pPr lvl="1" eaLnBrk="1" hangingPunct="1">
              <a:defRPr/>
            </a:pPr>
            <a:r>
              <a:rPr lang="en-US" altLang="en-US" sz="2400"/>
              <a:t>7 million lived in contaminated areas; 3 million were children</a:t>
            </a:r>
          </a:p>
          <a:p>
            <a:pPr eaLnBrk="1" hangingPunct="1">
              <a:defRPr/>
            </a:pPr>
            <a:r>
              <a:rPr lang="en-US" altLang="en-US" sz="2800" b="1"/>
              <a:t>Wind:</a:t>
            </a:r>
          </a:p>
          <a:p>
            <a:pPr lvl="1" eaLnBrk="1" hangingPunct="1">
              <a:defRPr/>
            </a:pPr>
            <a:r>
              <a:rPr lang="en-US" altLang="en-US" sz="2400"/>
              <a:t>Carries radiation far distances</a:t>
            </a:r>
          </a:p>
        </p:txBody>
      </p:sp>
      <p:pic>
        <p:nvPicPr>
          <p:cNvPr id="25607" name="Picture 6" descr="c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05740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25763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45">
                                            <p:txEl>
                                              <p:pRg st="0" end="0"/>
                                            </p:txEl>
                                          </p:spTgt>
                                        </p:tgtEl>
                                        <p:attrNameLst>
                                          <p:attrName>style.visibility</p:attrName>
                                        </p:attrNameLst>
                                      </p:cBhvr>
                                      <p:to>
                                        <p:strVal val="visible"/>
                                      </p:to>
                                    </p:set>
                                    <p:anim calcmode="lin" valueType="num">
                                      <p:cBhvr additive="base">
                                        <p:cTn id="7" dur="500" fill="hold"/>
                                        <p:tgtEl>
                                          <p:spTgt spid="1126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26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45">
                                            <p:txEl>
                                              <p:pRg st="1" end="1"/>
                                            </p:txEl>
                                          </p:spTgt>
                                        </p:tgtEl>
                                        <p:attrNameLst>
                                          <p:attrName>style.visibility</p:attrName>
                                        </p:attrNameLst>
                                      </p:cBhvr>
                                      <p:to>
                                        <p:strVal val="visible"/>
                                      </p:to>
                                    </p:set>
                                    <p:anim calcmode="lin" valueType="num">
                                      <p:cBhvr additive="base">
                                        <p:cTn id="13" dur="500" fill="hold"/>
                                        <p:tgtEl>
                                          <p:spTgt spid="11264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264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45">
                                            <p:txEl>
                                              <p:pRg st="2" end="2"/>
                                            </p:txEl>
                                          </p:spTgt>
                                        </p:tgtEl>
                                        <p:attrNameLst>
                                          <p:attrName>style.visibility</p:attrName>
                                        </p:attrNameLst>
                                      </p:cBhvr>
                                      <p:to>
                                        <p:strVal val="visible"/>
                                      </p:to>
                                    </p:set>
                                    <p:anim calcmode="lin" valueType="num">
                                      <p:cBhvr additive="base">
                                        <p:cTn id="19" dur="500" fill="hold"/>
                                        <p:tgtEl>
                                          <p:spTgt spid="11264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264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2645">
                                            <p:txEl>
                                              <p:pRg st="3" end="3"/>
                                            </p:txEl>
                                          </p:spTgt>
                                        </p:tgtEl>
                                        <p:attrNameLst>
                                          <p:attrName>style.visibility</p:attrName>
                                        </p:attrNameLst>
                                      </p:cBhvr>
                                      <p:to>
                                        <p:strVal val="visible"/>
                                      </p:to>
                                    </p:set>
                                    <p:anim calcmode="lin" valueType="num">
                                      <p:cBhvr additive="base">
                                        <p:cTn id="25" dur="500" fill="hold"/>
                                        <p:tgtEl>
                                          <p:spTgt spid="11264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264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2645">
                                            <p:txEl>
                                              <p:pRg st="4" end="4"/>
                                            </p:txEl>
                                          </p:spTgt>
                                        </p:tgtEl>
                                        <p:attrNameLst>
                                          <p:attrName>style.visibility</p:attrName>
                                        </p:attrNameLst>
                                      </p:cBhvr>
                                      <p:to>
                                        <p:strVal val="visible"/>
                                      </p:to>
                                    </p:set>
                                    <p:anim calcmode="lin" valueType="num">
                                      <p:cBhvr additive="base">
                                        <p:cTn id="31" dur="500" fill="hold"/>
                                        <p:tgtEl>
                                          <p:spTgt spid="11264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264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2645">
                                            <p:txEl>
                                              <p:pRg st="5" end="5"/>
                                            </p:txEl>
                                          </p:spTgt>
                                        </p:tgtEl>
                                        <p:attrNameLst>
                                          <p:attrName>style.visibility</p:attrName>
                                        </p:attrNameLst>
                                      </p:cBhvr>
                                      <p:to>
                                        <p:strVal val="visible"/>
                                      </p:to>
                                    </p:set>
                                    <p:anim calcmode="lin" valueType="num">
                                      <p:cBhvr additive="base">
                                        <p:cTn id="37" dur="500" fill="hold"/>
                                        <p:tgtEl>
                                          <p:spTgt spid="11264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264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2645">
                                            <p:txEl>
                                              <p:pRg st="6" end="6"/>
                                            </p:txEl>
                                          </p:spTgt>
                                        </p:tgtEl>
                                        <p:attrNameLst>
                                          <p:attrName>style.visibility</p:attrName>
                                        </p:attrNameLst>
                                      </p:cBhvr>
                                      <p:to>
                                        <p:strVal val="visible"/>
                                      </p:to>
                                    </p:set>
                                    <p:anim calcmode="lin" valueType="num">
                                      <p:cBhvr additive="base">
                                        <p:cTn id="43" dur="500" fill="hold"/>
                                        <p:tgtEl>
                                          <p:spTgt spid="11264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264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2645">
                                            <p:txEl>
                                              <p:pRg st="7" end="7"/>
                                            </p:txEl>
                                          </p:spTgt>
                                        </p:tgtEl>
                                        <p:attrNameLst>
                                          <p:attrName>style.visibility</p:attrName>
                                        </p:attrNameLst>
                                      </p:cBhvr>
                                      <p:to>
                                        <p:strVal val="visible"/>
                                      </p:to>
                                    </p:set>
                                    <p:anim calcmode="lin" valueType="num">
                                      <p:cBhvr additive="base">
                                        <p:cTn id="49" dur="500" fill="hold"/>
                                        <p:tgtEl>
                                          <p:spTgt spid="11264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264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2645">
                                            <p:txEl>
                                              <p:pRg st="8" end="8"/>
                                            </p:txEl>
                                          </p:spTgt>
                                        </p:tgtEl>
                                        <p:attrNameLst>
                                          <p:attrName>style.visibility</p:attrName>
                                        </p:attrNameLst>
                                      </p:cBhvr>
                                      <p:to>
                                        <p:strVal val="visible"/>
                                      </p:to>
                                    </p:set>
                                    <p:anim calcmode="lin" valueType="num">
                                      <p:cBhvr additive="base">
                                        <p:cTn id="55" dur="500" fill="hold"/>
                                        <p:tgtEl>
                                          <p:spTgt spid="11264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264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en-US" altLang="en-US" sz="1200">
                <a:solidFill>
                  <a:srgbClr val="FFFFFF"/>
                </a:solidFill>
              </a:rPr>
              <a:t>23 May 2007</a:t>
            </a:r>
            <a:endParaRPr lang="pl-PL" altLang="en-US" sz="1200">
              <a:solidFill>
                <a:srgbClr val="FFFFFF"/>
              </a:solidFill>
            </a:endParaRPr>
          </a:p>
        </p:txBody>
      </p:sp>
      <p:sp>
        <p:nvSpPr>
          <p:cNvPr id="27651" name="Footer Placeholder 4"/>
          <p:cNvSpPr>
            <a:spLocks noGrp="1"/>
          </p:cNvSpPr>
          <p:nvPr>
            <p:ph type="ftr" sz="quarter" idx="11"/>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pl-PL" altLang="en-US" sz="1200">
                <a:solidFill>
                  <a:srgbClr val="FFFFFF"/>
                </a:solidFill>
              </a:rPr>
              <a:t>Czech Technical University in Prague</a:t>
            </a:r>
          </a:p>
        </p:txBody>
      </p:sp>
      <p:sp>
        <p:nvSpPr>
          <p:cNvPr id="27652" name="Slide Number Placeholder 5"/>
          <p:cNvSpPr>
            <a:spLocks noGrp="1"/>
          </p:cNvSpPr>
          <p:nvPr>
            <p:ph type="sldNum" sz="quarter" idx="12"/>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fld id="{6C421011-3F6A-44DA-8B44-F7B8CD507037}" type="slidenum">
              <a:rPr lang="pl-PL" altLang="en-US" sz="1200" smtClean="0">
                <a:solidFill>
                  <a:srgbClr val="FFFFFF"/>
                </a:solidFill>
              </a:rPr>
              <a:pPr eaLnBrk="1" hangingPunct="1">
                <a:spcBef>
                  <a:spcPct val="0"/>
                </a:spcBef>
                <a:buClrTx/>
                <a:buFontTx/>
                <a:buNone/>
              </a:pPr>
              <a:t>32</a:t>
            </a:fld>
            <a:endParaRPr lang="pl-PL" altLang="en-US" sz="1200">
              <a:solidFill>
                <a:srgbClr val="FFFFFF"/>
              </a:solidFill>
            </a:endParaRPr>
          </a:p>
        </p:txBody>
      </p:sp>
      <p:pic>
        <p:nvPicPr>
          <p:cNvPr id="27653" name="Picture 4" descr="chernobyl_fall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477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Rectangle 5"/>
          <p:cNvSpPr>
            <a:spLocks noGrp="1" noChangeArrowheads="1"/>
          </p:cNvSpPr>
          <p:nvPr>
            <p:ph type="title"/>
          </p:nvPr>
        </p:nvSpPr>
        <p:spPr/>
        <p:txBody>
          <a:bodyPr anchorCtr="0"/>
          <a:lstStyle/>
          <a:p>
            <a:pPr eaLnBrk="1" hangingPunct="1">
              <a:defRPr/>
            </a:pPr>
            <a:r>
              <a:rPr lang="pl-PL" altLang="en-US"/>
              <a:t>Radioactive fallout</a:t>
            </a:r>
            <a:endParaRPr lang="en-US" altLang="en-US"/>
          </a:p>
        </p:txBody>
      </p:sp>
    </p:spTree>
    <p:extLst>
      <p:ext uri="{BB962C8B-B14F-4D97-AF65-F5344CB8AC3E}">
        <p14:creationId xmlns:p14="http://schemas.microsoft.com/office/powerpoint/2010/main" val="2803697625"/>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en-US" altLang="en-US" sz="1200">
                <a:solidFill>
                  <a:srgbClr val="FFFFFF"/>
                </a:solidFill>
              </a:rPr>
              <a:t>23 May 2007</a:t>
            </a:r>
            <a:endParaRPr lang="pl-PL" altLang="en-US" sz="1200">
              <a:solidFill>
                <a:srgbClr val="FFFFFF"/>
              </a:solidFill>
            </a:endParaRPr>
          </a:p>
        </p:txBody>
      </p:sp>
      <p:sp>
        <p:nvSpPr>
          <p:cNvPr id="28675" name="Footer Placeholder 4"/>
          <p:cNvSpPr>
            <a:spLocks noGrp="1"/>
          </p:cNvSpPr>
          <p:nvPr>
            <p:ph type="ftr" sz="quarter" idx="11"/>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r>
              <a:rPr lang="pl-PL" altLang="en-US" sz="1200">
                <a:solidFill>
                  <a:srgbClr val="FFFFFF"/>
                </a:solidFill>
              </a:rPr>
              <a:t>Czech Technical University in Prague</a:t>
            </a:r>
          </a:p>
        </p:txBody>
      </p:sp>
      <p:sp>
        <p:nvSpPr>
          <p:cNvPr id="28676" name="Slide Number Placeholder 5"/>
          <p:cNvSpPr>
            <a:spLocks noGrp="1"/>
          </p:cNvSpPr>
          <p:nvPr>
            <p:ph type="sldNum" sz="quarter" idx="12"/>
          </p:nvPr>
        </p:nvSpPr>
        <p:spPr>
          <a:noFill/>
        </p:spPr>
        <p:txBody>
          <a:bodyPr/>
          <a:lstStyle>
            <a:lvl1pPr eaLnBrk="0" hangingPunct="0">
              <a:spcBef>
                <a:spcPct val="20000"/>
              </a:spcBef>
              <a:buClr>
                <a:schemeClr val="hlink"/>
              </a:buClr>
              <a:buChar char="•"/>
              <a:defRPr sz="3200">
                <a:solidFill>
                  <a:schemeClr val="tx1"/>
                </a:solidFill>
                <a:latin typeface="Garamond" pitchFamily="18" charset="0"/>
              </a:defRPr>
            </a:lvl1pPr>
            <a:lvl2pPr marL="742950" indent="-285750" eaLnBrk="0" hangingPunct="0">
              <a:spcBef>
                <a:spcPct val="20000"/>
              </a:spcBef>
              <a:buChar char="–"/>
              <a:defRPr sz="2800">
                <a:solidFill>
                  <a:schemeClr val="tx1"/>
                </a:solidFill>
                <a:latin typeface="Garamond" pitchFamily="18" charset="0"/>
              </a:defRPr>
            </a:lvl2pPr>
            <a:lvl3pPr marL="1143000" indent="-228600" eaLnBrk="0" hangingPunct="0">
              <a:spcBef>
                <a:spcPct val="20000"/>
              </a:spcBef>
              <a:buClr>
                <a:schemeClr val="tx2"/>
              </a:buClr>
              <a:buChar char="•"/>
              <a:defRPr sz="2400">
                <a:solidFill>
                  <a:schemeClr val="tx1"/>
                </a:solidFill>
                <a:latin typeface="Garamond" pitchFamily="18" charset="0"/>
              </a:defRPr>
            </a:lvl3pPr>
            <a:lvl4pPr marL="1600200" indent="-228600" eaLnBrk="0" hangingPunct="0">
              <a:spcBef>
                <a:spcPct val="20000"/>
              </a:spcBef>
              <a:buChar char="–"/>
              <a:defRPr sz="2000">
                <a:solidFill>
                  <a:schemeClr val="tx1"/>
                </a:solidFill>
                <a:latin typeface="Garamond" pitchFamily="18" charset="0"/>
              </a:defRPr>
            </a:lvl4pPr>
            <a:lvl5pPr marL="2057400" indent="-228600" eaLnBrk="0" hangingPunct="0">
              <a:spcBef>
                <a:spcPct val="20000"/>
              </a:spcBef>
              <a:buClr>
                <a:schemeClr val="folHlink"/>
              </a:buClr>
              <a:buChar char="•"/>
              <a:defRPr sz="2000">
                <a:solidFill>
                  <a:schemeClr val="tx1"/>
                </a:solidFill>
                <a:latin typeface="Garamond"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itchFamily="18" charset="0"/>
              </a:defRPr>
            </a:lvl9pPr>
          </a:lstStyle>
          <a:p>
            <a:pPr eaLnBrk="1" hangingPunct="1">
              <a:spcBef>
                <a:spcPct val="0"/>
              </a:spcBef>
              <a:buClrTx/>
              <a:buFontTx/>
              <a:buNone/>
            </a:pPr>
            <a:fld id="{F2E817BE-C98D-487A-8409-0DD079CCA27E}" type="slidenum">
              <a:rPr lang="pl-PL" altLang="en-US" sz="1200" smtClean="0">
                <a:solidFill>
                  <a:srgbClr val="FFFFFF"/>
                </a:solidFill>
              </a:rPr>
              <a:pPr eaLnBrk="1" hangingPunct="1">
                <a:spcBef>
                  <a:spcPct val="0"/>
                </a:spcBef>
                <a:buClrTx/>
                <a:buFontTx/>
                <a:buNone/>
              </a:pPr>
              <a:t>33</a:t>
            </a:fld>
            <a:endParaRPr lang="pl-PL" altLang="en-US" sz="1200">
              <a:solidFill>
                <a:srgbClr val="FFFFFF"/>
              </a:solidFill>
            </a:endParaRPr>
          </a:p>
        </p:txBody>
      </p:sp>
      <p:sp>
        <p:nvSpPr>
          <p:cNvPr id="114692" name="Rectangle 4"/>
          <p:cNvSpPr>
            <a:spLocks noGrp="1" noChangeArrowheads="1"/>
          </p:cNvSpPr>
          <p:nvPr>
            <p:ph type="title"/>
          </p:nvPr>
        </p:nvSpPr>
        <p:spPr/>
        <p:txBody>
          <a:bodyPr anchorCtr="0"/>
          <a:lstStyle/>
          <a:p>
            <a:pPr eaLnBrk="1" hangingPunct="1">
              <a:defRPr/>
            </a:pPr>
            <a:r>
              <a:rPr lang="en-US" altLang="en-US" dirty="0"/>
              <a:t>Human Impact</a:t>
            </a:r>
          </a:p>
        </p:txBody>
      </p:sp>
      <p:sp>
        <p:nvSpPr>
          <p:cNvPr id="114693" name="Rectangle 5"/>
          <p:cNvSpPr>
            <a:spLocks noGrp="1" noChangeArrowheads="1"/>
          </p:cNvSpPr>
          <p:nvPr>
            <p:ph type="body" sz="half" idx="1"/>
          </p:nvPr>
        </p:nvSpPr>
        <p:spPr>
          <a:xfrm>
            <a:off x="381000" y="1524000"/>
            <a:ext cx="4038600" cy="4495800"/>
          </a:xfrm>
        </p:spPr>
        <p:txBody>
          <a:bodyPr/>
          <a:lstStyle/>
          <a:p>
            <a:pPr lvl="1" eaLnBrk="1" hangingPunct="1">
              <a:lnSpc>
                <a:spcPct val="90000"/>
              </a:lnSpc>
              <a:buFontTx/>
              <a:buNone/>
              <a:defRPr/>
            </a:pPr>
            <a:endParaRPr lang="pl-PL" altLang="en-US" sz="1800" dirty="0"/>
          </a:p>
          <a:p>
            <a:pPr eaLnBrk="1" hangingPunct="1">
              <a:lnSpc>
                <a:spcPct val="90000"/>
              </a:lnSpc>
              <a:defRPr/>
            </a:pPr>
            <a:r>
              <a:rPr lang="en-US" altLang="en-US" sz="2000" dirty="0"/>
              <a:t>5.5 million people still live in contaminated areas</a:t>
            </a:r>
          </a:p>
          <a:p>
            <a:pPr eaLnBrk="1" hangingPunct="1">
              <a:lnSpc>
                <a:spcPct val="90000"/>
              </a:lnSpc>
              <a:defRPr/>
            </a:pPr>
            <a:r>
              <a:rPr lang="en-US" altLang="en-US" sz="2000" dirty="0"/>
              <a:t>31 people died in 3 months of radiation poisoning</a:t>
            </a:r>
            <a:endParaRPr lang="pl-PL" altLang="en-US" sz="2000" dirty="0"/>
          </a:p>
          <a:p>
            <a:pPr eaLnBrk="1" hangingPunct="1">
              <a:lnSpc>
                <a:spcPct val="90000"/>
              </a:lnSpc>
              <a:defRPr/>
            </a:pPr>
            <a:r>
              <a:rPr lang="pl-PL" altLang="en-US" sz="2000" dirty="0"/>
              <a:t>1</a:t>
            </a:r>
            <a:r>
              <a:rPr lang="en-US" altLang="en-US" sz="2000" dirty="0"/>
              <a:t>34 emergency workers suffered from acute radiation sickness</a:t>
            </a:r>
            <a:endParaRPr lang="pl-PL" altLang="en-US" sz="2000" dirty="0"/>
          </a:p>
          <a:p>
            <a:pPr eaLnBrk="1" hangingPunct="1">
              <a:lnSpc>
                <a:spcPct val="90000"/>
              </a:lnSpc>
              <a:defRPr/>
            </a:pPr>
            <a:endParaRPr lang="en-US" altLang="en-US" sz="2000" dirty="0"/>
          </a:p>
          <a:p>
            <a:pPr eaLnBrk="1" hangingPunct="1">
              <a:lnSpc>
                <a:spcPct val="90000"/>
              </a:lnSpc>
              <a:defRPr/>
            </a:pPr>
            <a:r>
              <a:rPr lang="en-US" altLang="en-US" sz="2000" dirty="0"/>
              <a:t>Cancer afflicts many others: estimates of cancers attributable to Chernobyl range from ~5,000 to 20,000 (vast majority are thyroid cancers)</a:t>
            </a:r>
          </a:p>
          <a:p>
            <a:pPr eaLnBrk="1" hangingPunct="1">
              <a:lnSpc>
                <a:spcPct val="90000"/>
              </a:lnSpc>
              <a:defRPr/>
            </a:pPr>
            <a:endParaRPr lang="en-US" altLang="en-US" sz="2000" dirty="0"/>
          </a:p>
          <a:p>
            <a:pPr lvl="1" eaLnBrk="1" hangingPunct="1">
              <a:lnSpc>
                <a:spcPct val="90000"/>
              </a:lnSpc>
              <a:defRPr/>
            </a:pPr>
            <a:endParaRPr lang="en-US" altLang="en-US" sz="1800" dirty="0"/>
          </a:p>
          <a:p>
            <a:pPr lvl="1" eaLnBrk="1" hangingPunct="1">
              <a:lnSpc>
                <a:spcPct val="90000"/>
              </a:lnSpc>
              <a:buFontTx/>
              <a:buNone/>
              <a:defRPr/>
            </a:pPr>
            <a:endParaRPr lang="en-US" altLang="en-US" sz="2000" dirty="0"/>
          </a:p>
        </p:txBody>
      </p:sp>
      <p:pic>
        <p:nvPicPr>
          <p:cNvPr id="114694" name="Picture 6" descr="07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168525"/>
            <a:ext cx="40386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23694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114694"/>
                                        </p:tgtEl>
                                        <p:attrNameLst>
                                          <p:attrName>style.visibility</p:attrName>
                                        </p:attrNameLst>
                                      </p:cBhvr>
                                      <p:to>
                                        <p:strVal val="visible"/>
                                      </p:to>
                                    </p:set>
                                    <p:animEffect transition="in" filter="box(in)">
                                      <p:cBhvr>
                                        <p:cTn id="7" dur="500"/>
                                        <p:tgtEl>
                                          <p:spTgt spid="114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impact: wildlife paradise?</a:t>
            </a:r>
          </a:p>
        </p:txBody>
      </p:sp>
      <p:pic>
        <p:nvPicPr>
          <p:cNvPr id="16386" name="Picture 2" descr="http://www.wired.com/magazine/wp-content/images/19-05/ff_chernobyl4_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429" y="1447800"/>
            <a:ext cx="6629400" cy="528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31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www.outsideonline.com/sites/default/files/styles/full-bleed/public/migrated-images/chernobyl-cooling-tower_h.jpg?itok=gbU1X6K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637814" cy="431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173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sarcophagus</a:t>
            </a:r>
          </a:p>
        </p:txBody>
      </p:sp>
      <p:pic>
        <p:nvPicPr>
          <p:cNvPr id="72706" name="Picture 2" descr="C:\Users\mdy228\Desktop\8302853_60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71888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87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C:\Users\mdy228\Desktop\New-safe-confinement-April-2015-IMG_85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8964"/>
            <a:ext cx="7272126" cy="484323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685800" y="228600"/>
            <a:ext cx="7772400" cy="1219200"/>
          </a:xfrm>
        </p:spPr>
        <p:txBody>
          <a:bodyPr/>
          <a:lstStyle/>
          <a:p>
            <a:r>
              <a:rPr lang="en-US" dirty="0"/>
              <a:t>New sarcophagus</a:t>
            </a:r>
          </a:p>
        </p:txBody>
      </p:sp>
    </p:spTree>
    <p:extLst>
      <p:ext uri="{BB962C8B-B14F-4D97-AF65-F5344CB8AC3E}">
        <p14:creationId xmlns:p14="http://schemas.microsoft.com/office/powerpoint/2010/main" val="233518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2286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eaLnBrk="1" hangingPunct="1"/>
            <a:r>
              <a:rPr lang="en-US" kern="0" dirty="0"/>
              <a:t>Fukushima</a:t>
            </a:r>
          </a:p>
        </p:txBody>
      </p:sp>
      <p:pic>
        <p:nvPicPr>
          <p:cNvPr id="73730" name="Picture 2" descr="http://www.geek.com/wp-content/uploads/2014/11/FukushimaMeltdown10111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59" y="1473200"/>
            <a:ext cx="8279026"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08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2286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eaLnBrk="1" hangingPunct="1"/>
            <a:r>
              <a:rPr lang="en-US" kern="0" dirty="0"/>
              <a:t>Fukushima</a:t>
            </a:r>
          </a:p>
        </p:txBody>
      </p:sp>
      <p:sp>
        <p:nvSpPr>
          <p:cNvPr id="2" name="TextBox 1">
            <a:extLst>
              <a:ext uri="{FF2B5EF4-FFF2-40B4-BE49-F238E27FC236}">
                <a16:creationId xmlns:a16="http://schemas.microsoft.com/office/drawing/2014/main" id="{7764A6B1-5D53-7CE7-14D5-3F87F74A5E30}"/>
              </a:ext>
            </a:extLst>
          </p:cNvPr>
          <p:cNvSpPr txBox="1"/>
          <p:nvPr/>
        </p:nvSpPr>
        <p:spPr>
          <a:xfrm>
            <a:off x="152400" y="1161871"/>
            <a:ext cx="6683965" cy="120032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n-lt"/>
              </a:rPr>
              <a:t>March 11</a:t>
            </a:r>
            <a:r>
              <a:rPr lang="en-US" baseline="30000" dirty="0">
                <a:latin typeface="+mn-lt"/>
              </a:rPr>
              <a:t>th</a:t>
            </a:r>
            <a:r>
              <a:rPr lang="en-US" dirty="0">
                <a:latin typeface="+mn-lt"/>
              </a:rPr>
              <a:t>, 2011</a:t>
            </a:r>
          </a:p>
          <a:p>
            <a:pPr marL="342900" indent="-342900">
              <a:buFont typeface="Arial" panose="020B0604020202020204" pitchFamily="34" charset="0"/>
              <a:buChar char="•"/>
            </a:pPr>
            <a:r>
              <a:rPr lang="en-US" dirty="0">
                <a:latin typeface="+mn-lt"/>
              </a:rPr>
              <a:t>Large earthquake (9.0) off coast of Japan </a:t>
            </a:r>
          </a:p>
          <a:p>
            <a:pPr marL="342900" indent="-342900">
              <a:buFont typeface="Arial" panose="020B0604020202020204" pitchFamily="34" charset="0"/>
              <a:buChar char="•"/>
            </a:pPr>
            <a:r>
              <a:rPr lang="en-US" dirty="0">
                <a:latin typeface="+mn-lt"/>
              </a:rPr>
              <a:t>BWR Style Reactor</a:t>
            </a:r>
          </a:p>
        </p:txBody>
      </p:sp>
      <p:pic>
        <p:nvPicPr>
          <p:cNvPr id="4" name="Picture 3">
            <a:extLst>
              <a:ext uri="{FF2B5EF4-FFF2-40B4-BE49-F238E27FC236}">
                <a16:creationId xmlns:a16="http://schemas.microsoft.com/office/drawing/2014/main" id="{F6768FC5-EF99-FFD4-9CC7-083E2A691887}"/>
              </a:ext>
            </a:extLst>
          </p:cNvPr>
          <p:cNvPicPr>
            <a:picLocks noChangeAspect="1"/>
          </p:cNvPicPr>
          <p:nvPr/>
        </p:nvPicPr>
        <p:blipFill>
          <a:blip r:embed="rId2"/>
          <a:stretch>
            <a:fillRect/>
          </a:stretch>
        </p:blipFill>
        <p:spPr>
          <a:xfrm>
            <a:off x="1469434" y="2362200"/>
            <a:ext cx="6205131" cy="4153235"/>
          </a:xfrm>
          <a:prstGeom prst="rect">
            <a:avLst/>
          </a:prstGeom>
        </p:spPr>
      </p:pic>
    </p:spTree>
    <p:extLst>
      <p:ext uri="{BB962C8B-B14F-4D97-AF65-F5344CB8AC3E}">
        <p14:creationId xmlns:p14="http://schemas.microsoft.com/office/powerpoint/2010/main" val="2236012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Discovery of Nuclear fission in Germany - 1938</a:t>
            </a:r>
          </a:p>
        </p:txBody>
      </p:sp>
      <p:sp>
        <p:nvSpPr>
          <p:cNvPr id="4" name="Title 1">
            <a:extLst>
              <a:ext uri="{FF2B5EF4-FFF2-40B4-BE49-F238E27FC236}">
                <a16:creationId xmlns:a16="http://schemas.microsoft.com/office/drawing/2014/main" id="{E0DA8161-7157-BEBE-D734-FCC7961CBE47}"/>
              </a:ext>
            </a:extLst>
          </p:cNvPr>
          <p:cNvSpPr txBox="1">
            <a:spLocks/>
          </p:cNvSpPr>
          <p:nvPr/>
        </p:nvSpPr>
        <p:spPr bwMode="auto">
          <a:xfrm>
            <a:off x="685800" y="1447800"/>
            <a:ext cx="7772400" cy="487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marL="342900" indent="-342900" algn="l" eaLnBrk="1" hangingPunct="1">
              <a:buFont typeface="Arial" panose="020B0604020202020204" pitchFamily="34" charset="0"/>
              <a:buChar char="•"/>
            </a:pPr>
            <a:r>
              <a:rPr lang="en-US" sz="2400" b="0" kern="0" dirty="0"/>
              <a:t>Otto Hahn, Fritz </a:t>
            </a:r>
            <a:r>
              <a:rPr lang="en-US" sz="2400" b="0" kern="0" dirty="0" err="1"/>
              <a:t>Strassmann</a:t>
            </a:r>
            <a:r>
              <a:rPr lang="en-US" sz="2400" b="0" kern="0" dirty="0"/>
              <a:t>, Lise Meitner, Otto Frisch</a:t>
            </a:r>
          </a:p>
          <a:p>
            <a:pPr marL="342900" indent="-342900" algn="l" eaLnBrk="1" hangingPunct="1">
              <a:buFont typeface="Arial" panose="020B0604020202020204" pitchFamily="34" charset="0"/>
              <a:buChar char="•"/>
            </a:pPr>
            <a:r>
              <a:rPr lang="en-US" sz="2400" b="0" kern="0" dirty="0"/>
              <a:t>Kaiser Wilhelm Institute for Chemistry</a:t>
            </a:r>
          </a:p>
          <a:p>
            <a:pPr marL="342900" indent="-342900" algn="l" eaLnBrk="1" hangingPunct="1">
              <a:buFont typeface="Arial" panose="020B0604020202020204" pitchFamily="34" charset="0"/>
              <a:buChar char="•"/>
            </a:pPr>
            <a:r>
              <a:rPr lang="en-US" sz="2400" b="0" kern="0" dirty="0"/>
              <a:t>Hahn won Nobel Prize in Chemistry 1944</a:t>
            </a:r>
          </a:p>
          <a:p>
            <a:pPr marL="342900" indent="-342900" algn="l" eaLnBrk="1" hangingPunct="1">
              <a:buFont typeface="Arial" panose="020B0604020202020204" pitchFamily="34" charset="0"/>
              <a:buChar char="•"/>
            </a:pPr>
            <a:endParaRPr lang="en-US" sz="2400" b="0" kern="0" dirty="0"/>
          </a:p>
          <a:p>
            <a:pPr marL="342900" indent="-342900" algn="l" eaLnBrk="1" hangingPunct="1">
              <a:buFont typeface="Arial" panose="020B0604020202020204" pitchFamily="34" charset="0"/>
              <a:buChar char="•"/>
            </a:pPr>
            <a:r>
              <a:rPr lang="en-US" sz="2400" b="0" kern="0" dirty="0"/>
              <a:t>Contradicted work by Fermi who believed that they were only making elements 93 and 94</a:t>
            </a:r>
          </a:p>
          <a:p>
            <a:pPr algn="l" eaLnBrk="1" hangingPunct="1"/>
            <a:endParaRPr lang="en-US" sz="2400" b="0" kern="0" dirty="0"/>
          </a:p>
        </p:txBody>
      </p:sp>
    </p:spTree>
    <p:extLst>
      <p:ext uri="{BB962C8B-B14F-4D97-AF65-F5344CB8AC3E}">
        <p14:creationId xmlns:p14="http://schemas.microsoft.com/office/powerpoint/2010/main" val="4229220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eaLnBrk="1" hangingPunct="1"/>
            <a:r>
              <a:rPr lang="en-US" kern="0" dirty="0"/>
              <a:t>Fukushima</a:t>
            </a:r>
          </a:p>
        </p:txBody>
      </p:sp>
      <p:sp>
        <p:nvSpPr>
          <p:cNvPr id="2" name="TextBox 1">
            <a:extLst>
              <a:ext uri="{FF2B5EF4-FFF2-40B4-BE49-F238E27FC236}">
                <a16:creationId xmlns:a16="http://schemas.microsoft.com/office/drawing/2014/main" id="{7764A6B1-5D53-7CE7-14D5-3F87F74A5E30}"/>
              </a:ext>
            </a:extLst>
          </p:cNvPr>
          <p:cNvSpPr txBox="1"/>
          <p:nvPr/>
        </p:nvSpPr>
        <p:spPr>
          <a:xfrm>
            <a:off x="5009530" y="1853148"/>
            <a:ext cx="3581400" cy="378565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n-lt"/>
              </a:rPr>
              <a:t>3 backup power systems failed to run cooling system pumps</a:t>
            </a:r>
          </a:p>
          <a:p>
            <a:pPr marL="800100" lvl="1" indent="-342900">
              <a:buFont typeface="Arial" panose="020B0604020202020204" pitchFamily="34" charset="0"/>
              <a:buChar char="•"/>
            </a:pPr>
            <a:r>
              <a:rPr lang="en-US" dirty="0">
                <a:latin typeface="+mn-lt"/>
              </a:rPr>
              <a:t>Knocked out off site power</a:t>
            </a:r>
          </a:p>
          <a:p>
            <a:pPr marL="800100" lvl="1" indent="-342900">
              <a:buFont typeface="Arial" panose="020B0604020202020204" pitchFamily="34" charset="0"/>
              <a:buChar char="•"/>
            </a:pPr>
            <a:r>
              <a:rPr lang="en-US" dirty="0">
                <a:latin typeface="+mn-lt"/>
              </a:rPr>
              <a:t>Flooded emergency diesel generators</a:t>
            </a:r>
          </a:p>
          <a:p>
            <a:pPr marL="800100" lvl="1" indent="-342900">
              <a:buFont typeface="Arial" panose="020B0604020202020204" pitchFamily="34" charset="0"/>
              <a:buChar char="•"/>
            </a:pPr>
            <a:r>
              <a:rPr lang="en-US" dirty="0">
                <a:latin typeface="+mn-lt"/>
              </a:rPr>
              <a:t>Batteries eventually died</a:t>
            </a:r>
          </a:p>
        </p:txBody>
      </p:sp>
      <p:pic>
        <p:nvPicPr>
          <p:cNvPr id="6" name="Picture 5">
            <a:extLst>
              <a:ext uri="{FF2B5EF4-FFF2-40B4-BE49-F238E27FC236}">
                <a16:creationId xmlns:a16="http://schemas.microsoft.com/office/drawing/2014/main" id="{7545C44B-91A4-0ED8-3C20-92BF6DD78CAA}"/>
              </a:ext>
            </a:extLst>
          </p:cNvPr>
          <p:cNvPicPr>
            <a:picLocks noChangeAspect="1"/>
          </p:cNvPicPr>
          <p:nvPr/>
        </p:nvPicPr>
        <p:blipFill>
          <a:blip r:embed="rId2"/>
          <a:stretch>
            <a:fillRect/>
          </a:stretch>
        </p:blipFill>
        <p:spPr>
          <a:xfrm>
            <a:off x="304800" y="1600200"/>
            <a:ext cx="4010304" cy="2662396"/>
          </a:xfrm>
          <a:prstGeom prst="rect">
            <a:avLst/>
          </a:prstGeom>
        </p:spPr>
      </p:pic>
      <p:sp>
        <p:nvSpPr>
          <p:cNvPr id="7" name="TextBox 6">
            <a:extLst>
              <a:ext uri="{FF2B5EF4-FFF2-40B4-BE49-F238E27FC236}">
                <a16:creationId xmlns:a16="http://schemas.microsoft.com/office/drawing/2014/main" id="{C90A9803-055D-EB3F-0F4D-F7250EA27B79}"/>
              </a:ext>
            </a:extLst>
          </p:cNvPr>
          <p:cNvSpPr txBox="1"/>
          <p:nvPr/>
        </p:nvSpPr>
        <p:spPr>
          <a:xfrm>
            <a:off x="304800" y="4692098"/>
            <a:ext cx="4041934" cy="1200329"/>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n-lt"/>
              </a:rPr>
              <a:t>1,2,3 operating</a:t>
            </a:r>
          </a:p>
          <a:p>
            <a:pPr marL="342900" indent="-342900">
              <a:buFont typeface="Arial" panose="020B0604020202020204" pitchFamily="34" charset="0"/>
              <a:buChar char="•"/>
            </a:pPr>
            <a:r>
              <a:rPr lang="en-US" dirty="0">
                <a:latin typeface="+mn-lt"/>
              </a:rPr>
              <a:t>4 offline and defueled</a:t>
            </a:r>
          </a:p>
          <a:p>
            <a:pPr marL="342900" indent="-342900">
              <a:buFont typeface="Arial" panose="020B0604020202020204" pitchFamily="34" charset="0"/>
              <a:buChar char="•"/>
            </a:pPr>
            <a:r>
              <a:rPr lang="en-US" dirty="0">
                <a:latin typeface="+mn-lt"/>
              </a:rPr>
              <a:t>5 and 6 cold shutdown</a:t>
            </a:r>
          </a:p>
        </p:txBody>
      </p:sp>
    </p:spTree>
    <p:extLst>
      <p:ext uri="{BB962C8B-B14F-4D97-AF65-F5344CB8AC3E}">
        <p14:creationId xmlns:p14="http://schemas.microsoft.com/office/powerpoint/2010/main" val="3475517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1524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eaLnBrk="1" hangingPunct="1"/>
            <a:r>
              <a:rPr lang="en-US" kern="0" dirty="0"/>
              <a:t>Fukushima</a:t>
            </a:r>
          </a:p>
        </p:txBody>
      </p:sp>
      <p:pic>
        <p:nvPicPr>
          <p:cNvPr id="6" name="Picture 5">
            <a:extLst>
              <a:ext uri="{FF2B5EF4-FFF2-40B4-BE49-F238E27FC236}">
                <a16:creationId xmlns:a16="http://schemas.microsoft.com/office/drawing/2014/main" id="{D20AB8D3-E222-085D-1F1E-A9AB884FC27B}"/>
              </a:ext>
            </a:extLst>
          </p:cNvPr>
          <p:cNvPicPr>
            <a:picLocks noChangeAspect="1"/>
          </p:cNvPicPr>
          <p:nvPr/>
        </p:nvPicPr>
        <p:blipFill rotWithShape="1">
          <a:blip r:embed="rId2"/>
          <a:srcRect r="7689"/>
          <a:stretch/>
        </p:blipFill>
        <p:spPr>
          <a:xfrm>
            <a:off x="109689" y="1066800"/>
            <a:ext cx="4753575" cy="2867350"/>
          </a:xfrm>
          <a:prstGeom prst="rect">
            <a:avLst/>
          </a:prstGeom>
        </p:spPr>
      </p:pic>
      <p:pic>
        <p:nvPicPr>
          <p:cNvPr id="8" name="Picture 7">
            <a:extLst>
              <a:ext uri="{FF2B5EF4-FFF2-40B4-BE49-F238E27FC236}">
                <a16:creationId xmlns:a16="http://schemas.microsoft.com/office/drawing/2014/main" id="{8C8FAB42-DD56-9FE3-35D8-8D133BC57109}"/>
              </a:ext>
            </a:extLst>
          </p:cNvPr>
          <p:cNvPicPr>
            <a:picLocks noChangeAspect="1"/>
          </p:cNvPicPr>
          <p:nvPr/>
        </p:nvPicPr>
        <p:blipFill>
          <a:blip r:embed="rId3"/>
          <a:stretch>
            <a:fillRect/>
          </a:stretch>
        </p:blipFill>
        <p:spPr>
          <a:xfrm>
            <a:off x="109689" y="4031916"/>
            <a:ext cx="4753575" cy="2724610"/>
          </a:xfrm>
          <a:prstGeom prst="rect">
            <a:avLst/>
          </a:prstGeom>
        </p:spPr>
      </p:pic>
      <p:sp>
        <p:nvSpPr>
          <p:cNvPr id="9" name="TextBox 8">
            <a:extLst>
              <a:ext uri="{FF2B5EF4-FFF2-40B4-BE49-F238E27FC236}">
                <a16:creationId xmlns:a16="http://schemas.microsoft.com/office/drawing/2014/main" id="{35AA84FC-3A92-1837-D79B-84EABD300F85}"/>
              </a:ext>
            </a:extLst>
          </p:cNvPr>
          <p:cNvSpPr txBox="1"/>
          <p:nvPr/>
        </p:nvSpPr>
        <p:spPr>
          <a:xfrm>
            <a:off x="4953000" y="1066800"/>
            <a:ext cx="3769743" cy="4893647"/>
          </a:xfrm>
          <a:prstGeom prst="rect">
            <a:avLst/>
          </a:prstGeom>
          <a:noFill/>
        </p:spPr>
        <p:txBody>
          <a:bodyPr wrap="square" rtlCol="0">
            <a:spAutoFit/>
          </a:bodyPr>
          <a:lstStyle/>
          <a:p>
            <a:r>
              <a:rPr lang="en-US" dirty="0">
                <a:latin typeface="+mn-lt"/>
              </a:rPr>
              <a:t>March 12</a:t>
            </a:r>
            <a:r>
              <a:rPr lang="en-US" baseline="30000" dirty="0">
                <a:latin typeface="+mn-lt"/>
              </a:rPr>
              <a:t>th</a:t>
            </a:r>
          </a:p>
          <a:p>
            <a:pPr marL="342900" indent="-342900">
              <a:buFont typeface="Arial" panose="020B0604020202020204" pitchFamily="34" charset="0"/>
              <a:buChar char="•"/>
            </a:pPr>
            <a:r>
              <a:rPr lang="en-US" dirty="0">
                <a:latin typeface="+mn-lt"/>
              </a:rPr>
              <a:t>Hydrogen explosion in reactor 1 destroys building, exposing spent fuel pools</a:t>
            </a:r>
          </a:p>
          <a:p>
            <a:pPr marL="342900" indent="-342900">
              <a:buFont typeface="Arial" panose="020B0604020202020204" pitchFamily="34" charset="0"/>
              <a:buChar char="•"/>
            </a:pPr>
            <a:r>
              <a:rPr lang="en-US" dirty="0">
                <a:latin typeface="+mn-lt"/>
              </a:rPr>
              <a:t>Zr + 2H</a:t>
            </a:r>
            <a:r>
              <a:rPr lang="en-US" baseline="-25000" dirty="0">
                <a:latin typeface="+mn-lt"/>
              </a:rPr>
              <a:t>2</a:t>
            </a:r>
            <a:r>
              <a:rPr lang="en-US" dirty="0">
                <a:latin typeface="+mn-lt"/>
              </a:rPr>
              <a:t>O -&gt; ZrO</a:t>
            </a:r>
            <a:r>
              <a:rPr lang="en-US" baseline="-25000" dirty="0">
                <a:latin typeface="+mn-lt"/>
              </a:rPr>
              <a:t>2</a:t>
            </a:r>
            <a:r>
              <a:rPr lang="en-US" dirty="0">
                <a:latin typeface="+mn-lt"/>
              </a:rPr>
              <a:t> + H</a:t>
            </a:r>
            <a:r>
              <a:rPr lang="en-US" baseline="-25000" dirty="0">
                <a:latin typeface="+mn-lt"/>
              </a:rPr>
              <a:t>2</a:t>
            </a:r>
            <a:r>
              <a:rPr lang="en-US" dirty="0">
                <a:latin typeface="+mn-lt"/>
              </a:rPr>
              <a:t> at high temperatures</a:t>
            </a:r>
          </a:p>
          <a:p>
            <a:r>
              <a:rPr lang="en-US" dirty="0">
                <a:latin typeface="+mn-lt"/>
              </a:rPr>
              <a:t>March 14</a:t>
            </a:r>
            <a:r>
              <a:rPr lang="en-US" baseline="30000" dirty="0">
                <a:latin typeface="+mn-lt"/>
              </a:rPr>
              <a:t>th</a:t>
            </a:r>
            <a:r>
              <a:rPr lang="en-US" dirty="0">
                <a:latin typeface="+mn-lt"/>
              </a:rPr>
              <a:t> </a:t>
            </a:r>
          </a:p>
          <a:p>
            <a:pPr marL="342900" indent="-342900">
              <a:buFont typeface="Arial" panose="020B0604020202020204" pitchFamily="34" charset="0"/>
              <a:buChar char="•"/>
            </a:pPr>
            <a:r>
              <a:rPr lang="en-US" dirty="0">
                <a:latin typeface="+mn-lt"/>
              </a:rPr>
              <a:t>Reactor 3 hydrogen explosion</a:t>
            </a:r>
          </a:p>
          <a:p>
            <a:r>
              <a:rPr lang="en-US" dirty="0">
                <a:latin typeface="+mn-lt"/>
              </a:rPr>
              <a:t>March 15</a:t>
            </a:r>
            <a:r>
              <a:rPr lang="en-US" baseline="30000" dirty="0">
                <a:latin typeface="+mn-lt"/>
              </a:rPr>
              <a:t>th</a:t>
            </a:r>
            <a:r>
              <a:rPr lang="en-US" dirty="0">
                <a:latin typeface="+mn-lt"/>
              </a:rPr>
              <a:t> </a:t>
            </a:r>
          </a:p>
          <a:p>
            <a:pPr marL="342900" indent="-342900">
              <a:buFont typeface="Arial" panose="020B0604020202020204" pitchFamily="34" charset="0"/>
              <a:buChar char="•"/>
            </a:pPr>
            <a:r>
              <a:rPr lang="en-US" dirty="0">
                <a:latin typeface="+mn-lt"/>
              </a:rPr>
              <a:t>Reactor 2 hydrogen explosion</a:t>
            </a:r>
          </a:p>
        </p:txBody>
      </p:sp>
    </p:spTree>
    <p:extLst>
      <p:ext uri="{BB962C8B-B14F-4D97-AF65-F5344CB8AC3E}">
        <p14:creationId xmlns:p14="http://schemas.microsoft.com/office/powerpoint/2010/main" val="745628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85800" y="-228600"/>
            <a:ext cx="77724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defRPr>
            </a:lvl2pPr>
            <a:lvl3pPr algn="ctr" rtl="0" fontAlgn="base">
              <a:spcBef>
                <a:spcPct val="0"/>
              </a:spcBef>
              <a:spcAft>
                <a:spcPct val="0"/>
              </a:spcAft>
              <a:defRPr sz="4000" b="1">
                <a:solidFill>
                  <a:schemeClr val="tx2"/>
                </a:solidFill>
                <a:latin typeface="Arial" charset="0"/>
              </a:defRPr>
            </a:lvl3pPr>
            <a:lvl4pPr algn="ctr" rtl="0" fontAlgn="base">
              <a:spcBef>
                <a:spcPct val="0"/>
              </a:spcBef>
              <a:spcAft>
                <a:spcPct val="0"/>
              </a:spcAft>
              <a:defRPr sz="4000" b="1">
                <a:solidFill>
                  <a:schemeClr val="tx2"/>
                </a:solidFill>
                <a:latin typeface="Arial" charset="0"/>
              </a:defRPr>
            </a:lvl4pPr>
            <a:lvl5pPr algn="ctr" rtl="0" fontAlgn="base">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eaLnBrk="1" hangingPunct="1"/>
            <a:r>
              <a:rPr lang="en-US" kern="0" dirty="0"/>
              <a:t>Fukushima</a:t>
            </a:r>
          </a:p>
        </p:txBody>
      </p:sp>
      <p:pic>
        <p:nvPicPr>
          <p:cNvPr id="6" name="Picture 5">
            <a:extLst>
              <a:ext uri="{FF2B5EF4-FFF2-40B4-BE49-F238E27FC236}">
                <a16:creationId xmlns:a16="http://schemas.microsoft.com/office/drawing/2014/main" id="{6F476EA5-A9F7-BEBD-09F2-876650B0D146}"/>
              </a:ext>
            </a:extLst>
          </p:cNvPr>
          <p:cNvPicPr>
            <a:picLocks noChangeAspect="1"/>
          </p:cNvPicPr>
          <p:nvPr/>
        </p:nvPicPr>
        <p:blipFill>
          <a:blip r:embed="rId2"/>
          <a:stretch>
            <a:fillRect/>
          </a:stretch>
        </p:blipFill>
        <p:spPr>
          <a:xfrm>
            <a:off x="1298275" y="2819400"/>
            <a:ext cx="6786991" cy="3815862"/>
          </a:xfrm>
          <a:prstGeom prst="rect">
            <a:avLst/>
          </a:prstGeom>
        </p:spPr>
      </p:pic>
      <p:sp>
        <p:nvSpPr>
          <p:cNvPr id="7" name="TextBox 6">
            <a:extLst>
              <a:ext uri="{FF2B5EF4-FFF2-40B4-BE49-F238E27FC236}">
                <a16:creationId xmlns:a16="http://schemas.microsoft.com/office/drawing/2014/main" id="{2C5F9DFD-7CA5-DA85-A6F5-64FCD853E36C}"/>
              </a:ext>
            </a:extLst>
          </p:cNvPr>
          <p:cNvSpPr txBox="1"/>
          <p:nvPr/>
        </p:nvSpPr>
        <p:spPr>
          <a:xfrm>
            <a:off x="152400" y="990600"/>
            <a:ext cx="8077200" cy="1569660"/>
          </a:xfrm>
          <a:prstGeom prst="rect">
            <a:avLst/>
          </a:prstGeom>
          <a:noFill/>
        </p:spPr>
        <p:txBody>
          <a:bodyPr wrap="square" rtlCol="0">
            <a:spAutoFit/>
          </a:bodyPr>
          <a:lstStyle/>
          <a:p>
            <a:r>
              <a:rPr lang="en-US" dirty="0">
                <a:latin typeface="+mn-lt"/>
              </a:rPr>
              <a:t>March 16</a:t>
            </a:r>
            <a:r>
              <a:rPr lang="en-US" baseline="30000" dirty="0">
                <a:latin typeface="+mn-lt"/>
              </a:rPr>
              <a:t>th</a:t>
            </a:r>
            <a:r>
              <a:rPr lang="en-US" dirty="0">
                <a:latin typeface="+mn-lt"/>
              </a:rPr>
              <a:t> </a:t>
            </a:r>
          </a:p>
          <a:p>
            <a:pPr marL="342900" indent="-342900">
              <a:buFont typeface="Arial" panose="020B0604020202020204" pitchFamily="34" charset="0"/>
              <a:buChar char="•"/>
            </a:pPr>
            <a:r>
              <a:rPr lang="en-US" dirty="0">
                <a:latin typeface="+mn-lt"/>
              </a:rPr>
              <a:t>Efforts to maintain spent fuel pool temperatures are main effort, seawater used</a:t>
            </a:r>
          </a:p>
          <a:p>
            <a:pPr marL="342900" indent="-342900">
              <a:buFont typeface="Arial" panose="020B0604020202020204" pitchFamily="34" charset="0"/>
              <a:buChar char="•"/>
            </a:pPr>
            <a:r>
              <a:rPr lang="en-US" dirty="0">
                <a:latin typeface="+mn-lt"/>
              </a:rPr>
              <a:t>Containments still in place for reactor</a:t>
            </a:r>
          </a:p>
        </p:txBody>
      </p:sp>
    </p:spTree>
    <p:extLst>
      <p:ext uri="{BB962C8B-B14F-4D97-AF65-F5344CB8AC3E}">
        <p14:creationId xmlns:p14="http://schemas.microsoft.com/office/powerpoint/2010/main" val="984328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0C9F-71EE-7A4B-73CC-7512049B2E9E}"/>
              </a:ext>
            </a:extLst>
          </p:cNvPr>
          <p:cNvSpPr>
            <a:spLocks noGrp="1"/>
          </p:cNvSpPr>
          <p:nvPr>
            <p:ph type="title"/>
          </p:nvPr>
        </p:nvSpPr>
        <p:spPr/>
        <p:txBody>
          <a:bodyPr/>
          <a:lstStyle/>
          <a:p>
            <a:r>
              <a:rPr lang="en-US" dirty="0"/>
              <a:t>Fukushima Effects</a:t>
            </a:r>
          </a:p>
        </p:txBody>
      </p:sp>
      <p:sp>
        <p:nvSpPr>
          <p:cNvPr id="3" name="Content Placeholder 2">
            <a:extLst>
              <a:ext uri="{FF2B5EF4-FFF2-40B4-BE49-F238E27FC236}">
                <a16:creationId xmlns:a16="http://schemas.microsoft.com/office/drawing/2014/main" id="{4D0D0C88-A2BE-2FC5-FE8B-D450A1A90D20}"/>
              </a:ext>
            </a:extLst>
          </p:cNvPr>
          <p:cNvSpPr>
            <a:spLocks noGrp="1"/>
          </p:cNvSpPr>
          <p:nvPr>
            <p:ph idx="1"/>
          </p:nvPr>
        </p:nvSpPr>
        <p:spPr>
          <a:xfrm>
            <a:off x="93785" y="1600200"/>
            <a:ext cx="4495800" cy="5029200"/>
          </a:xfrm>
        </p:spPr>
        <p:txBody>
          <a:bodyPr/>
          <a:lstStyle/>
          <a:p>
            <a:r>
              <a:rPr lang="en-US" dirty="0"/>
              <a:t>No direct fatalities due to radiation</a:t>
            </a:r>
          </a:p>
          <a:p>
            <a:r>
              <a:rPr lang="en-US" dirty="0"/>
              <a:t>Long term cancer effects estimated to impact 130-640 people</a:t>
            </a:r>
          </a:p>
          <a:p>
            <a:r>
              <a:rPr lang="en-US" dirty="0"/>
              <a:t>1,600 deaths due to the poor evacuation plans</a:t>
            </a:r>
          </a:p>
        </p:txBody>
      </p:sp>
      <p:pic>
        <p:nvPicPr>
          <p:cNvPr id="5" name="Picture 4">
            <a:extLst>
              <a:ext uri="{FF2B5EF4-FFF2-40B4-BE49-F238E27FC236}">
                <a16:creationId xmlns:a16="http://schemas.microsoft.com/office/drawing/2014/main" id="{46DDD4DE-8E51-4EA5-D5CF-8768BE715B5A}"/>
              </a:ext>
            </a:extLst>
          </p:cNvPr>
          <p:cNvPicPr>
            <a:picLocks noChangeAspect="1"/>
          </p:cNvPicPr>
          <p:nvPr/>
        </p:nvPicPr>
        <p:blipFill>
          <a:blip r:embed="rId2"/>
          <a:stretch>
            <a:fillRect/>
          </a:stretch>
        </p:blipFill>
        <p:spPr>
          <a:xfrm>
            <a:off x="4717355" y="1447800"/>
            <a:ext cx="4198045" cy="3998138"/>
          </a:xfrm>
          <a:prstGeom prst="rect">
            <a:avLst/>
          </a:prstGeom>
        </p:spPr>
      </p:pic>
      <p:sp>
        <p:nvSpPr>
          <p:cNvPr id="6" name="TextBox 5">
            <a:extLst>
              <a:ext uri="{FF2B5EF4-FFF2-40B4-BE49-F238E27FC236}">
                <a16:creationId xmlns:a16="http://schemas.microsoft.com/office/drawing/2014/main" id="{60DD51DC-FAD5-108C-4091-51C6126AED48}"/>
              </a:ext>
            </a:extLst>
          </p:cNvPr>
          <p:cNvSpPr txBox="1"/>
          <p:nvPr/>
        </p:nvSpPr>
        <p:spPr>
          <a:xfrm>
            <a:off x="5486400" y="5445938"/>
            <a:ext cx="2971800" cy="461665"/>
          </a:xfrm>
          <a:prstGeom prst="rect">
            <a:avLst/>
          </a:prstGeom>
          <a:noFill/>
        </p:spPr>
        <p:txBody>
          <a:bodyPr wrap="square" rtlCol="0">
            <a:spAutoFit/>
          </a:bodyPr>
          <a:lstStyle/>
          <a:p>
            <a:r>
              <a:rPr lang="en-US" dirty="0"/>
              <a:t>April 29</a:t>
            </a:r>
            <a:r>
              <a:rPr lang="en-US" baseline="30000" dirty="0"/>
              <a:t>th</a:t>
            </a:r>
            <a:r>
              <a:rPr lang="en-US" dirty="0"/>
              <a:t>, 2011</a:t>
            </a:r>
          </a:p>
        </p:txBody>
      </p:sp>
    </p:spTree>
    <p:extLst>
      <p:ext uri="{BB962C8B-B14F-4D97-AF65-F5344CB8AC3E}">
        <p14:creationId xmlns:p14="http://schemas.microsoft.com/office/powerpoint/2010/main" val="578096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4E98-8D89-47A7-B67D-7995B632F772}"/>
              </a:ext>
            </a:extLst>
          </p:cNvPr>
          <p:cNvSpPr>
            <a:spLocks noGrp="1"/>
          </p:cNvSpPr>
          <p:nvPr>
            <p:ph type="title"/>
          </p:nvPr>
        </p:nvSpPr>
        <p:spPr/>
        <p:txBody>
          <a:bodyPr anchor="t"/>
          <a:lstStyle/>
          <a:p>
            <a:r>
              <a:rPr lang="en-US" dirty="0"/>
              <a:t>New Nuclear Power Plants</a:t>
            </a:r>
          </a:p>
        </p:txBody>
      </p:sp>
      <p:pic>
        <p:nvPicPr>
          <p:cNvPr id="6" name="Picture 5">
            <a:extLst>
              <a:ext uri="{FF2B5EF4-FFF2-40B4-BE49-F238E27FC236}">
                <a16:creationId xmlns:a16="http://schemas.microsoft.com/office/drawing/2014/main" id="{7A9E4B45-A883-4708-B3A7-028213BA94EE}"/>
              </a:ext>
            </a:extLst>
          </p:cNvPr>
          <p:cNvPicPr>
            <a:picLocks noChangeAspect="1"/>
          </p:cNvPicPr>
          <p:nvPr/>
        </p:nvPicPr>
        <p:blipFill rotWithShape="1">
          <a:blip r:embed="rId2"/>
          <a:srcRect b="50374"/>
          <a:stretch/>
        </p:blipFill>
        <p:spPr>
          <a:xfrm>
            <a:off x="324090" y="1313803"/>
            <a:ext cx="3799434" cy="5513115"/>
          </a:xfrm>
          <a:prstGeom prst="rect">
            <a:avLst/>
          </a:prstGeom>
        </p:spPr>
      </p:pic>
      <p:pic>
        <p:nvPicPr>
          <p:cNvPr id="7" name="Picture 6">
            <a:extLst>
              <a:ext uri="{FF2B5EF4-FFF2-40B4-BE49-F238E27FC236}">
                <a16:creationId xmlns:a16="http://schemas.microsoft.com/office/drawing/2014/main" id="{FAC61A21-5786-45F8-B955-F3FD5D2C09F4}"/>
              </a:ext>
            </a:extLst>
          </p:cNvPr>
          <p:cNvPicPr>
            <a:picLocks noChangeAspect="1"/>
          </p:cNvPicPr>
          <p:nvPr/>
        </p:nvPicPr>
        <p:blipFill rotWithShape="1">
          <a:blip r:embed="rId2"/>
          <a:srcRect t="49627"/>
          <a:stretch/>
        </p:blipFill>
        <p:spPr>
          <a:xfrm>
            <a:off x="4428083" y="1516326"/>
            <a:ext cx="3658081" cy="5387899"/>
          </a:xfrm>
          <a:prstGeom prst="rect">
            <a:avLst/>
          </a:prstGeom>
        </p:spPr>
      </p:pic>
    </p:spTree>
    <p:extLst>
      <p:ext uri="{BB962C8B-B14F-4D97-AF65-F5344CB8AC3E}">
        <p14:creationId xmlns:p14="http://schemas.microsoft.com/office/powerpoint/2010/main" val="2947019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F002-D45E-4B9D-88AF-CA0B57E0F563}"/>
              </a:ext>
            </a:extLst>
          </p:cNvPr>
          <p:cNvSpPr>
            <a:spLocks noGrp="1"/>
          </p:cNvSpPr>
          <p:nvPr>
            <p:ph type="title"/>
          </p:nvPr>
        </p:nvSpPr>
        <p:spPr/>
        <p:txBody>
          <a:bodyPr/>
          <a:lstStyle/>
          <a:p>
            <a:r>
              <a:rPr lang="en-US" dirty="0"/>
              <a:t>Advanced Reactors</a:t>
            </a:r>
          </a:p>
        </p:txBody>
      </p:sp>
      <p:pic>
        <p:nvPicPr>
          <p:cNvPr id="5" name="Picture 4" descr="A picture containing train&#10;&#10;Description automatically generated">
            <a:extLst>
              <a:ext uri="{FF2B5EF4-FFF2-40B4-BE49-F238E27FC236}">
                <a16:creationId xmlns:a16="http://schemas.microsoft.com/office/drawing/2014/main" id="{C0FCCE8C-BBBB-4420-89EA-8ED358DC2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245" y="0"/>
            <a:ext cx="3531755" cy="6858000"/>
          </a:xfrm>
          <a:prstGeom prst="rect">
            <a:avLst/>
          </a:prstGeom>
        </p:spPr>
      </p:pic>
      <p:sp>
        <p:nvSpPr>
          <p:cNvPr id="6" name="Rectangle 5">
            <a:extLst>
              <a:ext uri="{FF2B5EF4-FFF2-40B4-BE49-F238E27FC236}">
                <a16:creationId xmlns:a16="http://schemas.microsoft.com/office/drawing/2014/main" id="{4B1DA660-7212-4DE0-9F3B-A17E592900DA}"/>
              </a:ext>
            </a:extLst>
          </p:cNvPr>
          <p:cNvSpPr/>
          <p:nvPr/>
        </p:nvSpPr>
        <p:spPr>
          <a:xfrm>
            <a:off x="6007580" y="180460"/>
            <a:ext cx="553357" cy="369332"/>
          </a:xfrm>
          <a:prstGeom prst="rect">
            <a:avLst/>
          </a:prstGeom>
        </p:spPr>
        <p:txBody>
          <a:bodyPr wrap="none">
            <a:spAutoFit/>
          </a:bodyPr>
          <a:lstStyle/>
          <a:p>
            <a:r>
              <a:rPr lang="en-US" dirty="0"/>
              <a:t>VTR</a:t>
            </a:r>
          </a:p>
        </p:txBody>
      </p:sp>
      <p:sp>
        <p:nvSpPr>
          <p:cNvPr id="7" name="Rectangle 6">
            <a:extLst>
              <a:ext uri="{FF2B5EF4-FFF2-40B4-BE49-F238E27FC236}">
                <a16:creationId xmlns:a16="http://schemas.microsoft.com/office/drawing/2014/main" id="{9792C9CE-86F2-4910-8D7D-1AC64D49A802}"/>
              </a:ext>
            </a:extLst>
          </p:cNvPr>
          <p:cNvSpPr/>
          <p:nvPr/>
        </p:nvSpPr>
        <p:spPr>
          <a:xfrm>
            <a:off x="8245997" y="6556136"/>
            <a:ext cx="898003" cy="369332"/>
          </a:xfrm>
          <a:prstGeom prst="rect">
            <a:avLst/>
          </a:prstGeom>
        </p:spPr>
        <p:txBody>
          <a:bodyPr wrap="none">
            <a:spAutoFit/>
          </a:bodyPr>
          <a:lstStyle/>
          <a:p>
            <a:r>
              <a:rPr lang="en-US" dirty="0"/>
              <a:t>US DOE</a:t>
            </a:r>
          </a:p>
        </p:txBody>
      </p:sp>
      <p:pic>
        <p:nvPicPr>
          <p:cNvPr id="3074" name="Picture 2">
            <a:extLst>
              <a:ext uri="{FF2B5EF4-FFF2-40B4-BE49-F238E27FC236}">
                <a16:creationId xmlns:a16="http://schemas.microsoft.com/office/drawing/2014/main" id="{E71B5E02-3A3E-4DEA-B55F-8AB26C6E9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 y="2806978"/>
            <a:ext cx="5559998" cy="31455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8EF0F9E-6D3B-4893-9E49-A56DC2218B84}"/>
              </a:ext>
            </a:extLst>
          </p:cNvPr>
          <p:cNvSpPr/>
          <p:nvPr/>
        </p:nvSpPr>
        <p:spPr>
          <a:xfrm>
            <a:off x="162591" y="2358884"/>
            <a:ext cx="936154" cy="369332"/>
          </a:xfrm>
          <a:prstGeom prst="rect">
            <a:avLst/>
          </a:prstGeom>
        </p:spPr>
        <p:txBody>
          <a:bodyPr wrap="none">
            <a:spAutoFit/>
          </a:bodyPr>
          <a:lstStyle/>
          <a:p>
            <a:r>
              <a:rPr lang="en-US" dirty="0" err="1"/>
              <a:t>NuScale</a:t>
            </a:r>
            <a:endParaRPr lang="en-US" dirty="0"/>
          </a:p>
        </p:txBody>
      </p:sp>
      <p:sp>
        <p:nvSpPr>
          <p:cNvPr id="12" name="Rectangle 11">
            <a:extLst>
              <a:ext uri="{FF2B5EF4-FFF2-40B4-BE49-F238E27FC236}">
                <a16:creationId xmlns:a16="http://schemas.microsoft.com/office/drawing/2014/main" id="{32A98C49-7A8A-4566-AF84-478925AA1F32}"/>
              </a:ext>
            </a:extLst>
          </p:cNvPr>
          <p:cNvSpPr/>
          <p:nvPr/>
        </p:nvSpPr>
        <p:spPr>
          <a:xfrm>
            <a:off x="-6026" y="5616666"/>
            <a:ext cx="1363258" cy="369332"/>
          </a:xfrm>
          <a:prstGeom prst="rect">
            <a:avLst/>
          </a:prstGeom>
        </p:spPr>
        <p:txBody>
          <a:bodyPr wrap="none">
            <a:spAutoFit/>
          </a:bodyPr>
          <a:lstStyle/>
          <a:p>
            <a:r>
              <a:rPr lang="en-US" dirty="0" err="1">
                <a:solidFill>
                  <a:schemeClr val="bg1"/>
                </a:solidFill>
              </a:rPr>
              <a:t>NuScale</a:t>
            </a:r>
            <a:r>
              <a:rPr lang="en-US" dirty="0">
                <a:solidFill>
                  <a:schemeClr val="bg1"/>
                </a:solidFill>
              </a:rPr>
              <a:t>, LLC</a:t>
            </a:r>
          </a:p>
        </p:txBody>
      </p:sp>
    </p:spTree>
    <p:extLst>
      <p:ext uri="{BB962C8B-B14F-4D97-AF65-F5344CB8AC3E}">
        <p14:creationId xmlns:p14="http://schemas.microsoft.com/office/powerpoint/2010/main" val="238674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54BE-17B1-4E58-89AD-E4182D6A3E18}"/>
              </a:ext>
            </a:extLst>
          </p:cNvPr>
          <p:cNvSpPr>
            <a:spLocks noGrp="1"/>
          </p:cNvSpPr>
          <p:nvPr>
            <p:ph type="title"/>
          </p:nvPr>
        </p:nvSpPr>
        <p:spPr/>
        <p:txBody>
          <a:bodyPr/>
          <a:lstStyle/>
          <a:p>
            <a:r>
              <a:rPr lang="en-US" i="1" dirty="0">
                <a:latin typeface="Gill Sans Ultra Bold" panose="020B0A02020104020203" pitchFamily="34" charset="0"/>
              </a:rPr>
              <a:t>Nukes in Space!</a:t>
            </a:r>
          </a:p>
        </p:txBody>
      </p:sp>
      <p:pic>
        <p:nvPicPr>
          <p:cNvPr id="7" name="Online Media 6" title="Kilopower: A Gateway to Abundant Power for Exploration">
            <a:hlinkClick r:id="" action="ppaction://media"/>
            <a:extLst>
              <a:ext uri="{FF2B5EF4-FFF2-40B4-BE49-F238E27FC236}">
                <a16:creationId xmlns:a16="http://schemas.microsoft.com/office/drawing/2014/main" id="{D118CD6E-0EE1-47D5-A8EF-37FE86607AAE}"/>
              </a:ext>
            </a:extLst>
          </p:cNvPr>
          <p:cNvPicPr>
            <a:picLocks noGrp="1" noRot="1" noChangeAspect="1"/>
          </p:cNvPicPr>
          <p:nvPr>
            <p:ph idx="1"/>
            <a:videoFile r:link="rId1"/>
          </p:nvPr>
        </p:nvPicPr>
        <p:blipFill>
          <a:blip r:embed="rId3"/>
          <a:stretch>
            <a:fillRect/>
          </a:stretch>
        </p:blipFill>
        <p:spPr>
          <a:xfrm>
            <a:off x="1056482" y="2023413"/>
            <a:ext cx="7032625" cy="3955762"/>
          </a:xfrm>
          <a:prstGeom prst="rect">
            <a:avLst/>
          </a:prstGeom>
        </p:spPr>
      </p:pic>
    </p:spTree>
    <p:extLst>
      <p:ext uri="{BB962C8B-B14F-4D97-AF65-F5344CB8AC3E}">
        <p14:creationId xmlns:p14="http://schemas.microsoft.com/office/powerpoint/2010/main" val="320287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estanimations.com/Science/Chemistry/chemistry-atom-proton-electron-animation-1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52140" y="1133393"/>
            <a:ext cx="6546147" cy="5000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24288"/>
            <a:ext cx="7772400" cy="2542818"/>
          </a:xfrm>
        </p:spPr>
        <p:txBody>
          <a:bodyPr anchor="t">
            <a:normAutofit/>
          </a:bodyPr>
          <a:lstStyle/>
          <a:p>
            <a:r>
              <a:rPr lang="en-US" dirty="0">
                <a:latin typeface="Courier New" panose="02070309020205020404" pitchFamily="49" charset="0"/>
                <a:cs typeface="Courier New" panose="02070309020205020404" pitchFamily="49" charset="0"/>
              </a:rPr>
              <a:t>How Nukes Work</a:t>
            </a:r>
            <a:br>
              <a:rPr lang="en-US" dirty="0">
                <a:latin typeface="Courier New" panose="02070309020205020404" pitchFamily="49" charset="0"/>
                <a:cs typeface="Courier New" panose="02070309020205020404" pitchFamily="49" charset="0"/>
              </a:rPr>
            </a:br>
            <a:br>
              <a:rPr lang="en-US" sz="900" dirty="0">
                <a:latin typeface="Courier New" panose="02070309020205020404" pitchFamily="49" charset="0"/>
                <a:cs typeface="Courier New" panose="02070309020205020404" pitchFamily="49" charset="0"/>
              </a:rPr>
            </a:br>
            <a:endParaRPr lang="en-US" sz="4800" dirty="0">
              <a:latin typeface="Courier New" panose="02070309020205020404" pitchFamily="49" charset="0"/>
              <a:cs typeface="Courier New" panose="02070309020205020404" pitchFamily="49" charset="0"/>
            </a:endParaRPr>
          </a:p>
        </p:txBody>
      </p:sp>
      <p:sp>
        <p:nvSpPr>
          <p:cNvPr id="12" name="Oval 11"/>
          <p:cNvSpPr/>
          <p:nvPr/>
        </p:nvSpPr>
        <p:spPr>
          <a:xfrm>
            <a:off x="4157069" y="3319345"/>
            <a:ext cx="902267" cy="76167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956428" y="3541654"/>
            <a:ext cx="1111624" cy="557290"/>
            <a:chOff x="1967675" y="2818763"/>
            <a:chExt cx="5231702" cy="2624094"/>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6837" t="-2" r="56709" b="80071"/>
            <a:stretch/>
          </p:blipFill>
          <p:spPr>
            <a:xfrm>
              <a:off x="1967675" y="2837313"/>
              <a:ext cx="1785257" cy="559936"/>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9027" t="19636" r="39002" b="50141"/>
            <a:stretch/>
          </p:blipFill>
          <p:spPr>
            <a:xfrm>
              <a:off x="3309257" y="3388460"/>
              <a:ext cx="2383972" cy="84908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57837" r="25408" b="76489"/>
            <a:stretch/>
          </p:blipFill>
          <p:spPr>
            <a:xfrm>
              <a:off x="5381463" y="2818763"/>
              <a:ext cx="1817914" cy="660538"/>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35366" t="18960" r="54251" b="62246"/>
            <a:stretch/>
          </p:blipFill>
          <p:spPr>
            <a:xfrm>
              <a:off x="2897436" y="3379425"/>
              <a:ext cx="1126548" cy="527972"/>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51617" t="19954" r="36563" b="56535"/>
            <a:stretch/>
          </p:blipFill>
          <p:spPr>
            <a:xfrm>
              <a:off x="4688342" y="3388944"/>
              <a:ext cx="1282472" cy="660538"/>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44645" t="19636" r="44670" b="7238"/>
            <a:stretch/>
          </p:blipFill>
          <p:spPr>
            <a:xfrm>
              <a:off x="3940968" y="3388460"/>
              <a:ext cx="1159329" cy="2054397"/>
            </a:xfrm>
            <a:prstGeom prst="rect">
              <a:avLst/>
            </a:prstGeom>
          </p:spPr>
        </p:pic>
      </p:grpSp>
    </p:spTree>
    <p:extLst>
      <p:ext uri="{BB962C8B-B14F-4D97-AF65-F5344CB8AC3E}">
        <p14:creationId xmlns:p14="http://schemas.microsoft.com/office/powerpoint/2010/main" val="3068677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0" y="2817610"/>
            <a:ext cx="7886700" cy="880871"/>
          </a:xfrm>
        </p:spPr>
        <p:txBody>
          <a:bodyPr>
            <a:normAutofit/>
          </a:bodyPr>
          <a:lstStyle/>
          <a:p>
            <a:pPr marL="0" indent="0">
              <a:buNone/>
            </a:pPr>
            <a:r>
              <a:rPr lang="en-US" dirty="0"/>
              <a:t>for 1 kg of coal, assuming 100% C,</a:t>
            </a:r>
          </a:p>
        </p:txBody>
      </p:sp>
      <mc:AlternateContent xmlns:mc="http://schemas.openxmlformats.org/markup-compatibility/2006" xmlns:a14="http://schemas.microsoft.com/office/drawing/2010/main">
        <mc:Choice Requires="a14">
          <p:sp>
            <p:nvSpPr>
              <p:cNvPr id="4" name="Rectangle 3"/>
              <p:cNvSpPr/>
              <p:nvPr/>
            </p:nvSpPr>
            <p:spPr>
              <a:xfrm>
                <a:off x="0" y="3675705"/>
                <a:ext cx="1320800" cy="7285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𝑘𝑔</m:t>
                          </m:r>
                        </m:num>
                        <m:den>
                          <m:r>
                            <a:rPr lang="en-US" sz="2000" i="1">
                              <a:latin typeface="Cambria Math" panose="02040503050406030204" pitchFamily="18" charset="0"/>
                            </a:rPr>
                            <m:t>𝑠𝑎𝑚𝑝𝑙𝑒</m:t>
                          </m:r>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3675705"/>
                <a:ext cx="1320800" cy="728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14189" y="1949937"/>
                <a:ext cx="41532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𝐶</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𝐶𝑂</m:t>
                          </m:r>
                        </m:e>
                        <m:sub>
                          <m:r>
                            <a:rPr lang="en-US" sz="3200" b="0" i="1" smtClean="0">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+4.1 </m:t>
                      </m:r>
                      <m:r>
                        <a:rPr lang="en-US" sz="3200" b="0" i="1" smtClean="0">
                          <a:latin typeface="Cambria Math" panose="02040503050406030204" pitchFamily="18" charset="0"/>
                          <a:ea typeface="Cambria Math" panose="02040503050406030204" pitchFamily="18" charset="0"/>
                        </a:rPr>
                        <m:t>𝑒𝑉</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14189" y="1949937"/>
                <a:ext cx="415325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80929" y="3674647"/>
                <a:ext cx="1108635" cy="730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𝑚𝑜𝑙𝑒</m:t>
                          </m:r>
                        </m:num>
                        <m:den>
                          <m:r>
                            <a:rPr lang="en-US" sz="2000" i="1">
                              <a:latin typeface="Cambria Math" panose="02040503050406030204" pitchFamily="18" charset="0"/>
                              <a:ea typeface="Cambria Math" panose="02040503050406030204" pitchFamily="18" charset="0"/>
                            </a:rPr>
                            <m:t>12 </m:t>
                          </m:r>
                          <m:r>
                            <a:rPr lang="en-US" sz="2000" i="1">
                              <a:latin typeface="Cambria Math" panose="02040503050406030204" pitchFamily="18" charset="0"/>
                              <a:ea typeface="Cambria Math" panose="02040503050406030204" pitchFamily="18" charset="0"/>
                            </a:rPr>
                            <m:t>𝑔</m:t>
                          </m:r>
                        </m:den>
                      </m:f>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980929" y="3674647"/>
                <a:ext cx="1108635" cy="7306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49697" y="3677724"/>
                <a:ext cx="1470212" cy="7244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1000</m:t>
                          </m:r>
                          <m:r>
                            <a:rPr lang="en-US" sz="2000" i="1">
                              <a:latin typeface="Cambria Math" panose="02040503050406030204" pitchFamily="18" charset="0"/>
                              <a:ea typeface="Cambria Math" panose="02040503050406030204" pitchFamily="18" charset="0"/>
                            </a:rPr>
                            <m:t>𝑔</m:t>
                          </m:r>
                        </m:num>
                        <m:den>
                          <m:r>
                            <a:rPr lang="en-US" sz="2000" i="1">
                              <a:latin typeface="Cambria Math" panose="02040503050406030204" pitchFamily="18" charset="0"/>
                              <a:ea typeface="Cambria Math" panose="02040503050406030204" pitchFamily="18" charset="0"/>
                            </a:rPr>
                            <m:t>𝑘𝑔</m:t>
                          </m:r>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49697" y="3677724"/>
                <a:ext cx="1470212" cy="7244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50155" y="3631154"/>
                <a:ext cx="2590800" cy="7100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6.02×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23</m:t>
                              </m:r>
                            </m:sup>
                          </m:sSup>
                          <m:r>
                            <a:rPr lang="en-US" sz="2000" i="1">
                              <a:latin typeface="Cambria Math" panose="02040503050406030204" pitchFamily="18" charset="0"/>
                              <a:ea typeface="Cambria Math" panose="02040503050406030204" pitchFamily="18" charset="0"/>
                            </a:rPr>
                            <m:t>𝑎𝑡𝑜𝑚𝑠</m:t>
                          </m:r>
                        </m:num>
                        <m:den>
                          <m:r>
                            <a:rPr lang="en-US" sz="2000" i="1">
                              <a:latin typeface="Cambria Math" panose="02040503050406030204" pitchFamily="18" charset="0"/>
                              <a:ea typeface="Cambria Math" panose="02040503050406030204" pitchFamily="18" charset="0"/>
                            </a:rPr>
                            <m:t>𝑚𝑜𝑙𝑒</m:t>
                          </m:r>
                        </m:den>
                      </m:f>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2850155" y="3631154"/>
                <a:ext cx="2590800" cy="7100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130965" y="3668767"/>
                <a:ext cx="1553883" cy="670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4.1 </m:t>
                          </m:r>
                          <m:r>
                            <a:rPr lang="en-US" sz="2000" i="1">
                              <a:latin typeface="Cambria Math" panose="02040503050406030204" pitchFamily="18" charset="0"/>
                              <a:ea typeface="Cambria Math" panose="02040503050406030204" pitchFamily="18" charset="0"/>
                            </a:rPr>
                            <m:t>𝑒𝑉</m:t>
                          </m:r>
                        </m:num>
                        <m:den>
                          <m:r>
                            <a:rPr lang="en-US" sz="2000" i="1">
                              <a:latin typeface="Cambria Math" panose="02040503050406030204" pitchFamily="18" charset="0"/>
                              <a:ea typeface="Cambria Math" panose="02040503050406030204" pitchFamily="18" charset="0"/>
                            </a:rPr>
                            <m:t>𝑟𝑒𝑎𝑐𝑡𝑖𝑜𝑛</m:t>
                          </m:r>
                        </m:den>
                      </m:f>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5130965" y="3668767"/>
                <a:ext cx="1553883" cy="6706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548168" y="3821988"/>
                <a:ext cx="225014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26</m:t>
                          </m:r>
                        </m:sup>
                      </m:sSup>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𝑒𝑉</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𝑘𝑔</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6548168" y="3821988"/>
                <a:ext cx="2250140" cy="400110"/>
              </a:xfrm>
              <a:prstGeom prst="rect">
                <a:avLst/>
              </a:prstGeom>
              <a:blipFill>
                <a:blip r:embed="rId9"/>
                <a:stretch>
                  <a:fillRect b="-13636"/>
                </a:stretch>
              </a:blipFill>
            </p:spPr>
            <p:txBody>
              <a:bodyPr/>
              <a:lstStyle/>
              <a:p>
                <a:r>
                  <a:rPr lang="en-US">
                    <a:noFill/>
                  </a:rPr>
                  <a:t> </a:t>
                </a:r>
              </a:p>
            </p:txBody>
          </p:sp>
        </mc:Fallback>
      </mc:AlternateContent>
      <p:sp>
        <p:nvSpPr>
          <p:cNvPr id="11" name="Rounded Rectangle 10"/>
          <p:cNvSpPr/>
          <p:nvPr/>
        </p:nvSpPr>
        <p:spPr>
          <a:xfrm>
            <a:off x="6873342" y="3668767"/>
            <a:ext cx="1924966" cy="670696"/>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8" grpId="0"/>
      <p:bldP spid="9" grpId="0"/>
      <p:bldP spid="10"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pinimg.com/originals/87/dc/45/87dc450874b56fb68ce0586ca5c8e1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5867"/>
            <a:ext cx="9143999" cy="5394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36686" y="6513216"/>
            <a:ext cx="5407314" cy="276999"/>
          </a:xfrm>
          <a:prstGeom prst="rect">
            <a:avLst/>
          </a:prstGeom>
          <a:noFill/>
        </p:spPr>
        <p:txBody>
          <a:bodyPr wrap="none" rtlCol="0">
            <a:spAutoFit/>
          </a:bodyPr>
          <a:lstStyle/>
          <a:p>
            <a:r>
              <a:rPr lang="en-US" sz="1200" dirty="0"/>
              <a:t>https://i.pinimg.com/originals/87/dc/45/87dc450874b56fb68ce0586ca5c8e147.jpg</a:t>
            </a:r>
          </a:p>
        </p:txBody>
      </p:sp>
    </p:spTree>
    <p:extLst>
      <p:ext uri="{BB962C8B-B14F-4D97-AF65-F5344CB8AC3E}">
        <p14:creationId xmlns:p14="http://schemas.microsoft.com/office/powerpoint/2010/main" val="132415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Pre-World War II</a:t>
            </a:r>
            <a:br>
              <a:rPr lang="en-US" dirty="0"/>
            </a:br>
            <a:endParaRPr lang="en-US" dirty="0"/>
          </a:p>
        </p:txBody>
      </p:sp>
      <p:sp>
        <p:nvSpPr>
          <p:cNvPr id="19459" name="Rectangle 3"/>
          <p:cNvSpPr>
            <a:spLocks noGrp="1" noChangeArrowheads="1"/>
          </p:cNvSpPr>
          <p:nvPr>
            <p:ph type="body" idx="1"/>
          </p:nvPr>
        </p:nvSpPr>
        <p:spPr/>
        <p:txBody>
          <a:bodyPr/>
          <a:lstStyle/>
          <a:p>
            <a:pPr marL="0" indent="0">
              <a:buNone/>
            </a:pPr>
            <a:r>
              <a:rPr lang="en-US" b="1" dirty="0"/>
              <a:t>1939</a:t>
            </a:r>
            <a:r>
              <a:rPr lang="en-US" dirty="0"/>
              <a:t> </a:t>
            </a:r>
            <a:r>
              <a:rPr lang="en-US" sz="2800" dirty="0">
                <a:cs typeface="Arial" charset="0"/>
              </a:rPr>
              <a:t>–</a:t>
            </a:r>
            <a:r>
              <a:rPr lang="en-US" dirty="0"/>
              <a:t> Francis Perrin introduced three concepts critical to nuclear reactors:</a:t>
            </a:r>
          </a:p>
          <a:p>
            <a:endParaRPr lang="en-US" dirty="0"/>
          </a:p>
          <a:p>
            <a:r>
              <a:rPr lang="en-US" dirty="0"/>
              <a:t>Moderation (graphite, water, or heavy water)</a:t>
            </a:r>
          </a:p>
          <a:p>
            <a:endParaRPr lang="en-US" dirty="0"/>
          </a:p>
          <a:p>
            <a:r>
              <a:rPr lang="en-US" dirty="0"/>
              <a:t>Critical mass</a:t>
            </a:r>
          </a:p>
          <a:p>
            <a:endParaRPr lang="en-US" dirty="0"/>
          </a:p>
          <a:p>
            <a:r>
              <a:rPr lang="en-US" dirty="0"/>
              <a:t>Absorbing control rods (boron, cadmium) </a:t>
            </a:r>
          </a:p>
        </p:txBody>
      </p:sp>
    </p:spTree>
    <p:extLst>
      <p:ext uri="{BB962C8B-B14F-4D97-AF65-F5344CB8AC3E}">
        <p14:creationId xmlns:p14="http://schemas.microsoft.com/office/powerpoint/2010/main" val="706132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3" descr="Animation of DT REaction"/>
          <p:cNvSpPr>
            <a:spLocks noChangeAspect="1" noChangeArrowheads="1"/>
          </p:cNvSpPr>
          <p:nvPr/>
        </p:nvSpPr>
        <p:spPr bwMode="auto">
          <a:xfrm>
            <a:off x="2286000" y="2000250"/>
            <a:ext cx="4572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nl-NL" altLang="en-US" sz="1400"/>
          </a:p>
        </p:txBody>
      </p:sp>
      <p:sp>
        <p:nvSpPr>
          <p:cNvPr id="23556" name="AutoShape 4" descr="Animation of DT REaction"/>
          <p:cNvSpPr>
            <a:spLocks noChangeAspect="1" noChangeArrowheads="1"/>
          </p:cNvSpPr>
          <p:nvPr/>
        </p:nvSpPr>
        <p:spPr bwMode="auto">
          <a:xfrm>
            <a:off x="2286000" y="2000250"/>
            <a:ext cx="4572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nl-NL" altLang="en-US" sz="1400"/>
          </a:p>
        </p:txBody>
      </p:sp>
      <p:sp>
        <p:nvSpPr>
          <p:cNvPr id="3" name="Rectangle 2"/>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557" name="Picture 5" descr="Animation of Fissioning of 235U"/>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0" y="506030"/>
            <a:ext cx="9144000" cy="5713668"/>
          </a:xfrm>
          <a:noFill/>
        </p:spPr>
      </p:pic>
    </p:spTree>
    <p:extLst>
      <p:ext uri="{BB962C8B-B14F-4D97-AF65-F5344CB8AC3E}">
        <p14:creationId xmlns:p14="http://schemas.microsoft.com/office/powerpoint/2010/main" val="1608098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579" name="Picture 3" descr="Animation of a chain reaction fissioning many 235U atoms"/>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0" y="750595"/>
            <a:ext cx="9144000" cy="5714777"/>
          </a:xfrm>
          <a:noFill/>
        </p:spPr>
      </p:pic>
    </p:spTree>
    <p:extLst>
      <p:ext uri="{BB962C8B-B14F-4D97-AF65-F5344CB8AC3E}">
        <p14:creationId xmlns:p14="http://schemas.microsoft.com/office/powerpoint/2010/main" val="173107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468" y="2226487"/>
            <a:ext cx="7886700" cy="880871"/>
          </a:xfrm>
        </p:spPr>
        <p:txBody>
          <a:bodyPr>
            <a:normAutofit/>
          </a:bodyPr>
          <a:lstStyle/>
          <a:p>
            <a:pPr marL="0" indent="0">
              <a:buNone/>
            </a:pPr>
            <a:r>
              <a:rPr lang="en-US" dirty="0"/>
              <a:t>for 1 kg of uranium, assuming 0.72% </a:t>
            </a:r>
            <a:r>
              <a:rPr lang="en-US" baseline="30000" dirty="0"/>
              <a:t>235</a:t>
            </a:r>
            <a:r>
              <a:rPr lang="en-US" dirty="0"/>
              <a:t>U,</a:t>
            </a:r>
          </a:p>
        </p:txBody>
      </p:sp>
      <mc:AlternateContent xmlns:mc="http://schemas.openxmlformats.org/markup-compatibility/2006" xmlns:a14="http://schemas.microsoft.com/office/drawing/2010/main">
        <mc:Choice Requires="a14">
          <p:sp>
            <p:nvSpPr>
              <p:cNvPr id="4" name="Rectangle 3"/>
              <p:cNvSpPr/>
              <p:nvPr/>
            </p:nvSpPr>
            <p:spPr>
              <a:xfrm>
                <a:off x="-46182" y="3084582"/>
                <a:ext cx="1320800" cy="7285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𝑘𝑔</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×0.0072</m:t>
                          </m:r>
                        </m:num>
                        <m:den>
                          <m:r>
                            <a:rPr lang="en-US" sz="2000" i="1">
                              <a:latin typeface="Cambria Math" panose="02040503050406030204" pitchFamily="18" charset="0"/>
                            </a:rPr>
                            <m:t>𝑠𝑎𝑚𝑝𝑙𝑒</m:t>
                          </m:r>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6182" y="3084582"/>
                <a:ext cx="1320800" cy="728533"/>
              </a:xfrm>
              <a:prstGeom prst="rect">
                <a:avLst/>
              </a:prstGeom>
              <a:blipFill>
                <a:blip r:embed="rId3"/>
                <a:stretch>
                  <a:fillRect r="-24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8007" y="1358814"/>
                <a:ext cx="7691721" cy="552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sz="3200" b="0" i="1" smtClean="0">
                              <a:latin typeface="Cambria Math" panose="02040503050406030204" pitchFamily="18" charset="0"/>
                            </a:rPr>
                          </m:ctrlPr>
                        </m:sPrePr>
                        <m:sub/>
                        <m:sup>
                          <m:r>
                            <a:rPr lang="en-US" sz="3200" b="0" i="1" smtClean="0">
                              <a:latin typeface="Cambria Math" panose="02040503050406030204" pitchFamily="18" charset="0"/>
                            </a:rPr>
                            <m:t>235</m:t>
                          </m:r>
                        </m:sup>
                        <m:e>
                          <m:r>
                            <a:rPr lang="en-US" sz="3200" b="0" i="1" smtClean="0">
                              <a:latin typeface="Cambria Math" panose="02040503050406030204" pitchFamily="18" charset="0"/>
                            </a:rPr>
                            <m:t>𝑈</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m:t>
                          </m:r>
                          <m:sPre>
                            <m:sPrePr>
                              <m:ctrlPr>
                                <a:rPr lang="en-US" sz="3200" b="0" i="1" smtClean="0">
                                  <a:latin typeface="Cambria Math" panose="02040503050406030204" pitchFamily="18" charset="0"/>
                                  <a:ea typeface="Cambria Math" panose="02040503050406030204" pitchFamily="18" charset="0"/>
                                </a:rPr>
                              </m:ctrlPr>
                            </m:sPrePr>
                            <m:sub/>
                            <m:sup>
                              <m:r>
                                <a:rPr lang="en-US" sz="3200" b="0" i="1" smtClean="0">
                                  <a:latin typeface="Cambria Math" panose="02040503050406030204" pitchFamily="18" charset="0"/>
                                </a:rPr>
                                <m:t>135</m:t>
                              </m:r>
                            </m:sup>
                            <m:e>
                              <m:r>
                                <a:rPr lang="en-US" sz="3200" b="0" i="1" smtClean="0">
                                  <a:latin typeface="Cambria Math" panose="02040503050406030204" pitchFamily="18" charset="0"/>
                                </a:rPr>
                                <m:t>𝑋𝑒</m:t>
                              </m:r>
                            </m:e>
                          </m:sPre>
                          <m:r>
                            <a:rPr lang="en-US" sz="3200" b="0" i="1" smtClean="0">
                              <a:latin typeface="Cambria Math" panose="02040503050406030204" pitchFamily="18" charset="0"/>
                            </a:rPr>
                            <m:t>+</m:t>
                          </m:r>
                          <m:sPre>
                            <m:sPrePr>
                              <m:ctrlPr>
                                <a:rPr lang="en-US" sz="3200" b="0" i="1" smtClean="0">
                                  <a:latin typeface="Cambria Math" panose="02040503050406030204" pitchFamily="18" charset="0"/>
                                </a:rPr>
                              </m:ctrlPr>
                            </m:sPrePr>
                            <m:sub/>
                            <m:sup>
                              <m:r>
                                <a:rPr lang="en-US" sz="3200" b="0" i="1" smtClean="0">
                                  <a:latin typeface="Cambria Math" panose="02040503050406030204" pitchFamily="18" charset="0"/>
                                </a:rPr>
                                <m:t>99</m:t>
                              </m:r>
                            </m:sup>
                            <m:e>
                              <m:r>
                                <a:rPr lang="en-US" sz="3200" b="0" i="1" smtClean="0">
                                  <a:latin typeface="Cambria Math" panose="02040503050406030204" pitchFamily="18" charset="0"/>
                                </a:rPr>
                                <m:t>𝑀𝑜</m:t>
                              </m:r>
                            </m:e>
                          </m:sPre>
                          <m:r>
                            <a:rPr lang="en-US" sz="3200" b="0" i="1" smtClean="0">
                              <a:latin typeface="Cambria Math" panose="02040503050406030204" pitchFamily="18" charset="0"/>
                            </a:rPr>
                            <m:t>+2</m:t>
                          </m:r>
                          <m:r>
                            <a:rPr lang="en-US" sz="3200" b="0" i="1" smtClean="0">
                              <a:latin typeface="Cambria Math" panose="02040503050406030204" pitchFamily="18" charset="0"/>
                            </a:rPr>
                            <m:t>𝑛</m:t>
                          </m:r>
                          <m:r>
                            <a:rPr lang="en-US" sz="3200" b="0" i="1" smtClean="0">
                              <a:latin typeface="Cambria Math" panose="02040503050406030204" pitchFamily="18" charset="0"/>
                            </a:rPr>
                            <m:t>+200 </m:t>
                          </m:r>
                          <m:r>
                            <a:rPr lang="en-US" sz="3200" b="0" i="1" smtClean="0">
                              <a:latin typeface="Cambria Math" panose="02040503050406030204" pitchFamily="18" charset="0"/>
                            </a:rPr>
                            <m:t>𝑀𝑒𝑉</m:t>
                          </m:r>
                        </m:e>
                      </m:sPre>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668007" y="1358814"/>
                <a:ext cx="7691721" cy="5528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99350" y="3083524"/>
                <a:ext cx="1108635" cy="730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𝑚𝑜𝑙𝑒</m:t>
                          </m:r>
                        </m:num>
                        <m:den>
                          <m:r>
                            <a:rPr lang="en-US" sz="2000" i="1">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38</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𝑔</m:t>
                          </m:r>
                        </m:den>
                      </m:f>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1499350" y="3083524"/>
                <a:ext cx="1108635" cy="7306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68118" y="3086601"/>
                <a:ext cx="1470212" cy="7244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1000</m:t>
                          </m:r>
                          <m:r>
                            <a:rPr lang="en-US" sz="2000" i="1">
                              <a:latin typeface="Cambria Math" panose="02040503050406030204" pitchFamily="18" charset="0"/>
                              <a:ea typeface="Cambria Math" panose="02040503050406030204" pitchFamily="18" charset="0"/>
                            </a:rPr>
                            <m:t>𝑔</m:t>
                          </m:r>
                        </m:num>
                        <m:den>
                          <m:r>
                            <a:rPr lang="en-US" sz="2000" i="1">
                              <a:latin typeface="Cambria Math" panose="02040503050406030204" pitchFamily="18" charset="0"/>
                              <a:ea typeface="Cambria Math" panose="02040503050406030204" pitchFamily="18" charset="0"/>
                            </a:rPr>
                            <m:t>𝑘𝑔</m:t>
                          </m:r>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268118" y="3086601"/>
                <a:ext cx="1470212" cy="7244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368576" y="3040031"/>
                <a:ext cx="2590800" cy="7100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6.02×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23</m:t>
                              </m:r>
                            </m:sup>
                          </m:sSup>
                          <m:r>
                            <a:rPr lang="en-US" sz="2000" i="1">
                              <a:latin typeface="Cambria Math" panose="02040503050406030204" pitchFamily="18" charset="0"/>
                              <a:ea typeface="Cambria Math" panose="02040503050406030204" pitchFamily="18" charset="0"/>
                            </a:rPr>
                            <m:t>𝑎𝑡𝑜𝑚𝑠</m:t>
                          </m:r>
                        </m:num>
                        <m:den>
                          <m:r>
                            <a:rPr lang="en-US" sz="2000" i="1">
                              <a:latin typeface="Cambria Math" panose="02040503050406030204" pitchFamily="18" charset="0"/>
                              <a:ea typeface="Cambria Math" panose="02040503050406030204" pitchFamily="18" charset="0"/>
                            </a:rPr>
                            <m:t>𝑚𝑜𝑙𝑒</m:t>
                          </m:r>
                        </m:den>
                      </m:f>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3368576" y="3040031"/>
                <a:ext cx="2590800" cy="7100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649386" y="3077644"/>
                <a:ext cx="1553883" cy="670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200</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𝑀</m:t>
                          </m:r>
                          <m:r>
                            <a:rPr lang="en-US" sz="2000" i="1">
                              <a:latin typeface="Cambria Math" panose="02040503050406030204" pitchFamily="18" charset="0"/>
                              <a:ea typeface="Cambria Math" panose="02040503050406030204" pitchFamily="18" charset="0"/>
                            </a:rPr>
                            <m:t>𝑒𝑉</m:t>
                          </m:r>
                        </m:num>
                        <m:den>
                          <m:r>
                            <a:rPr lang="en-US" sz="2000" i="1">
                              <a:latin typeface="Cambria Math" panose="02040503050406030204" pitchFamily="18" charset="0"/>
                              <a:ea typeface="Cambria Math" panose="02040503050406030204" pitchFamily="18" charset="0"/>
                            </a:rPr>
                            <m:t>𝑟𝑒𝑎𝑐𝑡𝑖𝑜𝑛</m:t>
                          </m:r>
                        </m:den>
                      </m:f>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5649386" y="3077644"/>
                <a:ext cx="1553883" cy="67069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867656" y="3230865"/>
                <a:ext cx="2163329"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30</m:t>
                          </m:r>
                        </m:sup>
                      </m:sSup>
                      <m:r>
                        <a:rPr lang="en-US" sz="2000" i="1">
                          <a:latin typeface="Cambria Math" panose="02040503050406030204" pitchFamily="18" charset="0"/>
                          <a:ea typeface="Cambria Math" panose="02040503050406030204" pitchFamily="18" charset="0"/>
                        </a:rPr>
                        <m:t>𝑒𝑉</m:t>
                      </m:r>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𝑘𝑔</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6867656" y="3230865"/>
                <a:ext cx="2163329" cy="707886"/>
              </a:xfrm>
              <a:prstGeom prst="rect">
                <a:avLst/>
              </a:prstGeom>
              <a:blipFill>
                <a:blip r:embed="rId9"/>
                <a:stretch>
                  <a:fillRect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6300" y="4781892"/>
                <a:ext cx="1320800" cy="7285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1</m:t>
                          </m:r>
                          <m:r>
                            <a:rPr lang="en-US" sz="2000" i="1">
                              <a:latin typeface="Cambria Math" panose="02040503050406030204" pitchFamily="18" charset="0"/>
                            </a:rPr>
                            <m:t>𝑘𝑔</m:t>
                          </m:r>
                        </m:num>
                        <m:den>
                          <m:r>
                            <a:rPr lang="en-US" sz="2000" i="1">
                              <a:latin typeface="Cambria Math" panose="02040503050406030204" pitchFamily="18" charset="0"/>
                            </a:rPr>
                            <m:t>𝑠𝑎𝑚𝑝𝑙𝑒</m:t>
                          </m:r>
                        </m:den>
                      </m:f>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96300" y="4781892"/>
                <a:ext cx="1320800" cy="72853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27587" y="4780834"/>
                <a:ext cx="1108635" cy="730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𝑚𝑜𝑙𝑒</m:t>
                          </m:r>
                        </m:num>
                        <m:den>
                          <m:r>
                            <a:rPr lang="en-US" sz="2000" i="1">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38</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𝑔</m:t>
                          </m:r>
                        </m:den>
                      </m:f>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927587" y="4780834"/>
                <a:ext cx="1108635" cy="73064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696355" y="4783911"/>
                <a:ext cx="1470212" cy="7244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1000</m:t>
                          </m:r>
                          <m:r>
                            <a:rPr lang="en-US" sz="2000" i="1">
                              <a:latin typeface="Cambria Math" panose="02040503050406030204" pitchFamily="18" charset="0"/>
                              <a:ea typeface="Cambria Math" panose="02040503050406030204" pitchFamily="18" charset="0"/>
                            </a:rPr>
                            <m:t>𝑔</m:t>
                          </m:r>
                        </m:num>
                        <m:den>
                          <m:r>
                            <a:rPr lang="en-US" sz="2000" i="1">
                              <a:latin typeface="Cambria Math" panose="02040503050406030204" pitchFamily="18" charset="0"/>
                              <a:ea typeface="Cambria Math" panose="02040503050406030204" pitchFamily="18" charset="0"/>
                            </a:rPr>
                            <m:t>𝑘𝑔</m:t>
                          </m:r>
                        </m:den>
                      </m:f>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1696355" y="4783911"/>
                <a:ext cx="1470212" cy="72449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796813" y="4737341"/>
                <a:ext cx="2590800" cy="7100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6.02×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23</m:t>
                              </m:r>
                            </m:sup>
                          </m:sSup>
                          <m:r>
                            <a:rPr lang="en-US" sz="2000" i="1">
                              <a:latin typeface="Cambria Math" panose="02040503050406030204" pitchFamily="18" charset="0"/>
                              <a:ea typeface="Cambria Math" panose="02040503050406030204" pitchFamily="18" charset="0"/>
                            </a:rPr>
                            <m:t>𝑎𝑡𝑜𝑚𝑠</m:t>
                          </m:r>
                        </m:num>
                        <m:den>
                          <m:r>
                            <a:rPr lang="en-US" sz="2000" i="1">
                              <a:latin typeface="Cambria Math" panose="02040503050406030204" pitchFamily="18" charset="0"/>
                              <a:ea typeface="Cambria Math" panose="02040503050406030204" pitchFamily="18" charset="0"/>
                            </a:rPr>
                            <m:t>𝑚𝑜𝑙𝑒</m:t>
                          </m:r>
                        </m:den>
                      </m:f>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796813" y="4737341"/>
                <a:ext cx="2590800" cy="71006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077623" y="4774954"/>
                <a:ext cx="1553883" cy="670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200</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𝑀</m:t>
                          </m:r>
                          <m:r>
                            <a:rPr lang="en-US" sz="2000" i="1">
                              <a:latin typeface="Cambria Math" panose="02040503050406030204" pitchFamily="18" charset="0"/>
                              <a:ea typeface="Cambria Math" panose="02040503050406030204" pitchFamily="18" charset="0"/>
                            </a:rPr>
                            <m:t>𝑒𝑉</m:t>
                          </m:r>
                        </m:num>
                        <m:den>
                          <m:r>
                            <a:rPr lang="en-US" sz="2000" i="1">
                              <a:latin typeface="Cambria Math" panose="02040503050406030204" pitchFamily="18" charset="0"/>
                              <a:ea typeface="Cambria Math" panose="02040503050406030204" pitchFamily="18" charset="0"/>
                            </a:rPr>
                            <m:t>𝑟𝑒𝑎𝑐𝑡𝑖𝑜𝑛</m:t>
                          </m:r>
                        </m:den>
                      </m:f>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5077623" y="4774954"/>
                <a:ext cx="1553883" cy="67069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408908" y="4928175"/>
                <a:ext cx="225014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32</m:t>
                          </m:r>
                        </m:sup>
                      </m:sSup>
                      <m:r>
                        <a:rPr lang="en-US" sz="2000" i="1">
                          <a:latin typeface="Cambria Math" panose="02040503050406030204" pitchFamily="18" charset="0"/>
                          <a:ea typeface="Cambria Math" panose="02040503050406030204" pitchFamily="18" charset="0"/>
                        </a:rPr>
                        <m:t>𝑒𝑉</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𝑘𝑔</m:t>
                      </m:r>
                    </m:oMath>
                  </m:oMathPara>
                </a14:m>
                <a:endParaRPr lang="en-US" sz="2000" dirty="0"/>
              </a:p>
            </p:txBody>
          </p:sp>
        </mc:Choice>
        <mc:Fallback xmlns="">
          <p:sp>
            <p:nvSpPr>
              <p:cNvPr id="16" name="Rectangle 15"/>
              <p:cNvSpPr>
                <a:spLocks noRot="1" noChangeAspect="1" noMove="1" noResize="1" noEditPoints="1" noAdjustHandles="1" noChangeArrowheads="1" noChangeShapeType="1" noTextEdit="1"/>
              </p:cNvSpPr>
              <p:nvPr/>
            </p:nvSpPr>
            <p:spPr>
              <a:xfrm>
                <a:off x="6408908" y="4928175"/>
                <a:ext cx="2250140" cy="400110"/>
              </a:xfrm>
              <a:prstGeom prst="rect">
                <a:avLst/>
              </a:prstGeom>
              <a:blipFill>
                <a:blip r:embed="rId15"/>
                <a:stretch>
                  <a:fillRect b="-15152"/>
                </a:stretch>
              </a:blipFill>
            </p:spPr>
            <p:txBody>
              <a:bodyPr/>
              <a:lstStyle/>
              <a:p>
                <a:r>
                  <a:rPr lang="en-US">
                    <a:noFill/>
                  </a:rPr>
                  <a:t> </a:t>
                </a:r>
              </a:p>
            </p:txBody>
          </p:sp>
        </mc:Fallback>
      </mc:AlternateContent>
      <p:sp>
        <p:nvSpPr>
          <p:cNvPr id="17" name="Content Placeholder 2"/>
          <p:cNvSpPr txBox="1">
            <a:spLocks/>
          </p:cNvSpPr>
          <p:nvPr/>
        </p:nvSpPr>
        <p:spPr>
          <a:xfrm>
            <a:off x="253257" y="3907693"/>
            <a:ext cx="7886700" cy="8808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or if we assume use in an advanced reactor:</a:t>
            </a:r>
          </a:p>
        </p:txBody>
      </p:sp>
      <p:sp>
        <p:nvSpPr>
          <p:cNvPr id="18" name="Rounded Rectangle 17"/>
          <p:cNvSpPr/>
          <p:nvPr/>
        </p:nvSpPr>
        <p:spPr>
          <a:xfrm>
            <a:off x="7069533" y="3228572"/>
            <a:ext cx="1791979" cy="670696"/>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772433" y="4781892"/>
            <a:ext cx="1791979" cy="670696"/>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5237018" y="6404731"/>
                <a:ext cx="3422030" cy="400110"/>
              </a:xfrm>
              <a:prstGeom prst="rect">
                <a:avLst/>
              </a:prstGeom>
            </p:spPr>
            <p:txBody>
              <a:bodyPr wrap="square">
                <a:spAutoFit/>
              </a:bodyPr>
              <a:lstStyle/>
              <a:p>
                <a:r>
                  <a:rPr lang="en-US" sz="2000" b="0" dirty="0">
                    <a:ea typeface="Cambria Math" panose="02040503050406030204" pitchFamily="18" charset="0"/>
                  </a:rPr>
                  <a:t>(1 kg coal </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26</m:t>
                        </m:r>
                      </m:sup>
                    </m:sSup>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𝑒𝑉</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𝑘𝑔</m:t>
                    </m:r>
                  </m:oMath>
                </a14:m>
                <a:r>
                  <a:rPr lang="en-US" sz="2000" dirty="0"/>
                  <a:t>)</a:t>
                </a:r>
              </a:p>
            </p:txBody>
          </p:sp>
        </mc:Choice>
        <mc:Fallback xmlns="">
          <p:sp>
            <p:nvSpPr>
              <p:cNvPr id="20" name="Rectangle 19"/>
              <p:cNvSpPr>
                <a:spLocks noRot="1" noChangeAspect="1" noMove="1" noResize="1" noEditPoints="1" noAdjustHandles="1" noChangeArrowheads="1" noChangeShapeType="1" noTextEdit="1"/>
              </p:cNvSpPr>
              <p:nvPr/>
            </p:nvSpPr>
            <p:spPr>
              <a:xfrm>
                <a:off x="5237018" y="6404731"/>
                <a:ext cx="3422030" cy="400110"/>
              </a:xfrm>
              <a:prstGeom prst="rect">
                <a:avLst/>
              </a:prstGeom>
              <a:blipFill>
                <a:blip r:embed="rId16"/>
                <a:stretch>
                  <a:fillRect l="-1783" t="-9231" b="-27692"/>
                </a:stretch>
              </a:blipFill>
            </p:spPr>
            <p:txBody>
              <a:bodyPr/>
              <a:lstStyle/>
              <a:p>
                <a:r>
                  <a:rPr lang="en-US">
                    <a:noFill/>
                  </a:rPr>
                  <a:t> </a:t>
                </a:r>
              </a:p>
            </p:txBody>
          </p:sp>
        </mc:Fallback>
      </mc:AlternateContent>
    </p:spTree>
    <p:extLst>
      <p:ext uri="{BB962C8B-B14F-4D97-AF65-F5344CB8AC3E}">
        <p14:creationId xmlns:p14="http://schemas.microsoft.com/office/powerpoint/2010/main" val="129561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8" grpId="0"/>
      <p:bldP spid="9" grpId="0"/>
      <p:bldP spid="10" grpId="0"/>
      <p:bldP spid="11" grpId="0"/>
      <p:bldP spid="12" grpId="0"/>
      <p:bldP spid="13" grpId="0"/>
      <p:bldP spid="14" grpId="0"/>
      <p:bldP spid="15" grpId="0"/>
      <p:bldP spid="16" grpId="0"/>
      <p:bldP spid="17" grpId="0" build="p"/>
      <p:bldP spid="18" grpId="0" animBg="1"/>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0"/>
            <a:ext cx="9144000" cy="6858000"/>
          </a:xfrm>
          <a:prstGeom prst="rect">
            <a:avLst/>
          </a:prstGeom>
          <a:solidFill>
            <a:srgbClr val="D8E4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98" name="Picture 2" descr="Image result for electric power uranium versus co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7555"/>
            <a:ext cx="9161131" cy="56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38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The Pressurized Water Reactor (PW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a:xfrm>
            <a:off x="27052" y="619827"/>
            <a:ext cx="9116948" cy="4711615"/>
          </a:xfrm>
          <a:prstGeom prst="rect">
            <a:avLst/>
          </a:prstGeom>
          <a:noFill/>
        </p:spPr>
      </p:pic>
      <p:sp>
        <p:nvSpPr>
          <p:cNvPr id="6" name="TextBox 5"/>
          <p:cNvSpPr txBox="1"/>
          <p:nvPr/>
        </p:nvSpPr>
        <p:spPr>
          <a:xfrm>
            <a:off x="7542266" y="6431484"/>
            <a:ext cx="1413720" cy="369332"/>
          </a:xfrm>
          <a:prstGeom prst="rect">
            <a:avLst/>
          </a:prstGeom>
          <a:noFill/>
        </p:spPr>
        <p:txBody>
          <a:bodyPr wrap="none" rtlCol="0">
            <a:spAutoFit/>
          </a:bodyPr>
          <a:lstStyle/>
          <a:p>
            <a:r>
              <a:rPr lang="en-US"/>
              <a:t>www.nrc.gov</a:t>
            </a:r>
          </a:p>
        </p:txBody>
      </p:sp>
    </p:spTree>
    <p:extLst>
      <p:ext uri="{BB962C8B-B14F-4D97-AF65-F5344CB8AC3E}">
        <p14:creationId xmlns:p14="http://schemas.microsoft.com/office/powerpoint/2010/main" val="1453576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343" t="25398" r="26927" b="27073"/>
          <a:stretch/>
        </p:blipFill>
        <p:spPr>
          <a:xfrm>
            <a:off x="0" y="138544"/>
            <a:ext cx="9144000" cy="6200026"/>
          </a:xfrm>
          <a:prstGeom prst="rect">
            <a:avLst/>
          </a:prstGeom>
        </p:spPr>
      </p:pic>
      <p:sp>
        <p:nvSpPr>
          <p:cNvPr id="3" name="TextBox 2"/>
          <p:cNvSpPr txBox="1"/>
          <p:nvPr/>
        </p:nvSpPr>
        <p:spPr>
          <a:xfrm>
            <a:off x="1912659" y="6596390"/>
            <a:ext cx="7281160" cy="261610"/>
          </a:xfrm>
          <a:prstGeom prst="rect">
            <a:avLst/>
          </a:prstGeom>
          <a:noFill/>
        </p:spPr>
        <p:txBody>
          <a:bodyPr wrap="none" rtlCol="0">
            <a:spAutoFit/>
          </a:bodyPr>
          <a:lstStyle/>
          <a:p>
            <a:r>
              <a:rPr lang="en-US" sz="1100" dirty="0"/>
              <a:t>http://www.world-nuclear.org/uploadedFiles/org/WNA/Publications/Working_Group_Reports/comparison_of_lifecycle.pdf</a:t>
            </a:r>
          </a:p>
        </p:txBody>
      </p:sp>
    </p:spTree>
    <p:extLst>
      <p:ext uri="{BB962C8B-B14F-4D97-AF65-F5344CB8AC3E}">
        <p14:creationId xmlns:p14="http://schemas.microsoft.com/office/powerpoint/2010/main" val="2702305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0" y="-1"/>
          <a:ext cx="9144000" cy="685800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456267" y="1422400"/>
            <a:ext cx="1279068" cy="369332"/>
          </a:xfrm>
          <a:prstGeom prst="rect">
            <a:avLst/>
          </a:prstGeom>
          <a:noFill/>
          <a:ln>
            <a:noFill/>
          </a:ln>
        </p:spPr>
        <p:txBody>
          <a:bodyPr wrap="none" rtlCol="0">
            <a:spAutoFit/>
          </a:bodyPr>
          <a:lstStyle/>
          <a:p>
            <a:r>
              <a:rPr lang="en-US" dirty="0">
                <a:solidFill>
                  <a:schemeClr val="bg1">
                    <a:lumMod val="50000"/>
                  </a:schemeClr>
                </a:solidFill>
              </a:rPr>
              <a:t>Natural Gas</a:t>
            </a:r>
          </a:p>
        </p:txBody>
      </p:sp>
      <p:sp>
        <p:nvSpPr>
          <p:cNvPr id="4" name="Rounded Rectangle 3"/>
          <p:cNvSpPr/>
          <p:nvPr/>
        </p:nvSpPr>
        <p:spPr>
          <a:xfrm>
            <a:off x="1066800" y="1828800"/>
            <a:ext cx="2015067" cy="3530600"/>
          </a:xfrm>
          <a:prstGeom prst="roundRect">
            <a:avLst>
              <a:gd name="adj" fmla="val 4505"/>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 name="TextBox 4"/>
          <p:cNvSpPr txBox="1"/>
          <p:nvPr/>
        </p:nvSpPr>
        <p:spPr>
          <a:xfrm>
            <a:off x="2490295" y="468864"/>
            <a:ext cx="1394805" cy="369332"/>
          </a:xfrm>
          <a:prstGeom prst="rect">
            <a:avLst/>
          </a:prstGeom>
          <a:noFill/>
          <a:ln>
            <a:noFill/>
          </a:ln>
        </p:spPr>
        <p:txBody>
          <a:bodyPr wrap="none" rtlCol="0">
            <a:spAutoFit/>
          </a:bodyPr>
          <a:lstStyle/>
          <a:p>
            <a:r>
              <a:rPr lang="en-US" dirty="0" err="1">
                <a:solidFill>
                  <a:schemeClr val="bg1">
                    <a:lumMod val="50000"/>
                  </a:schemeClr>
                </a:solidFill>
              </a:rPr>
              <a:t>Dispatchable</a:t>
            </a:r>
            <a:endParaRPr lang="en-US" dirty="0">
              <a:solidFill>
                <a:schemeClr val="bg1">
                  <a:lumMod val="50000"/>
                </a:schemeClr>
              </a:solidFill>
            </a:endParaRPr>
          </a:p>
        </p:txBody>
      </p:sp>
      <p:sp>
        <p:nvSpPr>
          <p:cNvPr id="6" name="TextBox 5"/>
          <p:cNvSpPr txBox="1"/>
          <p:nvPr/>
        </p:nvSpPr>
        <p:spPr>
          <a:xfrm>
            <a:off x="6874933" y="491064"/>
            <a:ext cx="1858073" cy="369332"/>
          </a:xfrm>
          <a:prstGeom prst="rect">
            <a:avLst/>
          </a:prstGeom>
          <a:noFill/>
          <a:ln>
            <a:noFill/>
          </a:ln>
        </p:spPr>
        <p:txBody>
          <a:bodyPr wrap="none" rtlCol="0">
            <a:spAutoFit/>
          </a:bodyPr>
          <a:lstStyle/>
          <a:p>
            <a:r>
              <a:rPr lang="en-US" dirty="0">
                <a:solidFill>
                  <a:schemeClr val="bg1">
                    <a:lumMod val="50000"/>
                  </a:schemeClr>
                </a:solidFill>
              </a:rPr>
              <a:t>Non-</a:t>
            </a:r>
            <a:r>
              <a:rPr lang="en-US" dirty="0" err="1">
                <a:solidFill>
                  <a:schemeClr val="bg1">
                    <a:lumMod val="50000"/>
                  </a:schemeClr>
                </a:solidFill>
              </a:rPr>
              <a:t>Dispatchable</a:t>
            </a:r>
            <a:endParaRPr lang="en-US" dirty="0">
              <a:solidFill>
                <a:schemeClr val="bg1">
                  <a:lumMod val="50000"/>
                </a:schemeClr>
              </a:solidFill>
            </a:endParaRPr>
          </a:p>
        </p:txBody>
      </p:sp>
      <p:sp>
        <p:nvSpPr>
          <p:cNvPr id="7" name="Left Brace 6"/>
          <p:cNvSpPr/>
          <p:nvPr/>
        </p:nvSpPr>
        <p:spPr>
          <a:xfrm rot="5400000">
            <a:off x="3052231" y="-1147236"/>
            <a:ext cx="270935" cy="4241800"/>
          </a:xfrm>
          <a:prstGeom prst="leftBrace">
            <a:avLst>
              <a:gd name="adj1" fmla="val 92707"/>
              <a:gd name="adj2" fmla="val 50000"/>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50000"/>
                </a:schemeClr>
              </a:solidFill>
            </a:endParaRPr>
          </a:p>
        </p:txBody>
      </p:sp>
      <p:sp>
        <p:nvSpPr>
          <p:cNvPr id="8" name="Left Brace 7"/>
          <p:cNvSpPr/>
          <p:nvPr/>
        </p:nvSpPr>
        <p:spPr>
          <a:xfrm rot="5400000">
            <a:off x="7554896" y="-331803"/>
            <a:ext cx="261438" cy="2620437"/>
          </a:xfrm>
          <a:prstGeom prst="leftBrace">
            <a:avLst>
              <a:gd name="adj1" fmla="val 92707"/>
              <a:gd name="adj2" fmla="val 50000"/>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50000"/>
                </a:schemeClr>
              </a:solidFill>
            </a:endParaRPr>
          </a:p>
        </p:txBody>
      </p:sp>
      <p:sp>
        <p:nvSpPr>
          <p:cNvPr id="11" name="TextBox 10"/>
          <p:cNvSpPr txBox="1"/>
          <p:nvPr/>
        </p:nvSpPr>
        <p:spPr>
          <a:xfrm>
            <a:off x="3818288" y="2892399"/>
            <a:ext cx="776175" cy="369332"/>
          </a:xfrm>
          <a:prstGeom prst="rect">
            <a:avLst/>
          </a:prstGeom>
          <a:noFill/>
          <a:ln>
            <a:noFill/>
          </a:ln>
        </p:spPr>
        <p:txBody>
          <a:bodyPr wrap="none" rtlCol="0">
            <a:spAutoFit/>
          </a:bodyPr>
          <a:lstStyle/>
          <a:p>
            <a:r>
              <a:rPr lang="en-US" dirty="0">
                <a:solidFill>
                  <a:schemeClr val="accent1"/>
                </a:solidFill>
              </a:rPr>
              <a:t>$16B*</a:t>
            </a:r>
          </a:p>
        </p:txBody>
      </p:sp>
      <p:cxnSp>
        <p:nvCxnSpPr>
          <p:cNvPr id="13" name="Straight Arrow Connector 12"/>
          <p:cNvCxnSpPr>
            <a:stCxn id="11" idx="2"/>
          </p:cNvCxnSpPr>
          <p:nvPr/>
        </p:nvCxnSpPr>
        <p:spPr>
          <a:xfrm flipH="1">
            <a:off x="3742268" y="3261731"/>
            <a:ext cx="464108" cy="3323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5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animBg="1"/>
      <p:bldP spid="8" grpId="0" animBg="1"/>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901"/>
            <a:ext cx="9699171" cy="703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412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3428660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bcXf6aWt4hI"/>
          <p:cNvPicPr>
            <a:picLocks noRot="1" noChangeAspect="1"/>
          </p:cNvPicPr>
          <p:nvPr>
            <a:videoFile r:link="rId1"/>
          </p:nvPr>
        </p:nvPicPr>
        <p:blipFill>
          <a:blip r:embed="rId3"/>
          <a:stretch>
            <a:fillRect/>
          </a:stretch>
        </p:blipFill>
        <p:spPr>
          <a:xfrm>
            <a:off x="14514" y="865414"/>
            <a:ext cx="9129486" cy="5135336"/>
          </a:xfrm>
          <a:prstGeom prst="rect">
            <a:avLst/>
          </a:prstGeom>
        </p:spPr>
      </p:pic>
    </p:spTree>
    <p:extLst>
      <p:ext uri="{BB962C8B-B14F-4D97-AF65-F5344CB8AC3E}">
        <p14:creationId xmlns:p14="http://schemas.microsoft.com/office/powerpoint/2010/main" val="13566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sz="3600" dirty="0"/>
              <a:t>First critical reactor: Fermi’s Pile</a:t>
            </a:r>
          </a:p>
        </p:txBody>
      </p:sp>
      <p:sp>
        <p:nvSpPr>
          <p:cNvPr id="5124" name="Rectangle 3"/>
          <p:cNvSpPr>
            <a:spLocks noGrp="1" noChangeArrowheads="1"/>
          </p:cNvSpPr>
          <p:nvPr>
            <p:ph type="body" sz="half" idx="1"/>
          </p:nvPr>
        </p:nvSpPr>
        <p:spPr>
          <a:xfrm>
            <a:off x="152400" y="1600200"/>
            <a:ext cx="4343400" cy="5029200"/>
          </a:xfrm>
        </p:spPr>
        <p:txBody>
          <a:bodyPr/>
          <a:lstStyle/>
          <a:p>
            <a:pPr>
              <a:lnSpc>
                <a:spcPct val="90000"/>
              </a:lnSpc>
            </a:pPr>
            <a:r>
              <a:rPr lang="en-US" sz="2800" b="1" dirty="0"/>
              <a:t>December 2, 1942</a:t>
            </a:r>
            <a:r>
              <a:rPr lang="en-US" sz="2800" dirty="0"/>
              <a:t> </a:t>
            </a:r>
            <a:r>
              <a:rPr lang="en-US" sz="3200" dirty="0">
                <a:cs typeface="Arial" charset="0"/>
              </a:rPr>
              <a:t>–</a:t>
            </a:r>
            <a:r>
              <a:rPr lang="en-US" sz="2800" dirty="0"/>
              <a:t> Fermi reported having produced the first self-sustaining chain reaction</a:t>
            </a:r>
          </a:p>
          <a:p>
            <a:pPr lvl="1">
              <a:lnSpc>
                <a:spcPct val="90000"/>
              </a:lnSpc>
            </a:pPr>
            <a:r>
              <a:rPr lang="en-US" sz="2400" dirty="0"/>
              <a:t>Beneath the West Stands of Stagg Field (a squash-rackets court) in Chicago</a:t>
            </a:r>
          </a:p>
          <a:p>
            <a:pPr marL="457200" lvl="1" indent="0">
              <a:lnSpc>
                <a:spcPct val="90000"/>
              </a:lnSpc>
              <a:buNone/>
            </a:pPr>
            <a:endParaRPr lang="en-US" sz="2400" dirty="0"/>
          </a:p>
        </p:txBody>
      </p:sp>
      <p:graphicFrame>
        <p:nvGraphicFramePr>
          <p:cNvPr id="5122" name="Object 6"/>
          <p:cNvGraphicFramePr>
            <a:graphicFrameLocks noGrp="1" noChangeAspect="1"/>
          </p:cNvGraphicFramePr>
          <p:nvPr>
            <p:ph type="clipArt" sz="half" idx="2"/>
          </p:nvPr>
        </p:nvGraphicFramePr>
        <p:xfrm>
          <a:off x="4648200" y="1774825"/>
          <a:ext cx="3810000" cy="4678363"/>
        </p:xfrm>
        <a:graphic>
          <a:graphicData uri="http://schemas.openxmlformats.org/presentationml/2006/ole">
            <mc:AlternateContent xmlns:mc="http://schemas.openxmlformats.org/markup-compatibility/2006">
              <mc:Choice xmlns:v="urn:schemas-microsoft-com:vml" Requires="v">
                <p:oleObj name="Photo Editor Photo" r:id="rId2" imgW="2172003" imgH="2666667" progId="MSPhotoEd.3">
                  <p:embed/>
                </p:oleObj>
              </mc:Choice>
              <mc:Fallback>
                <p:oleObj name="Photo Editor Photo" r:id="rId2" imgW="2172003" imgH="2666667" progId="MSPhotoEd.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4825"/>
                        <a:ext cx="38100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99331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ZwY2E0hjGuU"/>
          <p:cNvPicPr>
            <a:picLocks noRot="1" noChangeAspect="1"/>
          </p:cNvPicPr>
          <p:nvPr>
            <a:videoFile r:link="rId1"/>
          </p:nvPr>
        </p:nvPicPr>
        <p:blipFill>
          <a:blip r:embed="rId3"/>
          <a:stretch>
            <a:fillRect/>
          </a:stretch>
        </p:blipFill>
        <p:spPr>
          <a:xfrm>
            <a:off x="0" y="851467"/>
            <a:ext cx="9144000" cy="5143500"/>
          </a:xfrm>
          <a:prstGeom prst="rect">
            <a:avLst/>
          </a:prstGeom>
        </p:spPr>
      </p:pic>
    </p:spTree>
    <p:extLst>
      <p:ext uri="{BB962C8B-B14F-4D97-AF65-F5344CB8AC3E}">
        <p14:creationId xmlns:p14="http://schemas.microsoft.com/office/powerpoint/2010/main" val="350000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 name="Rectangle 8"/>
          <p:cNvSpPr/>
          <p:nvPr/>
        </p:nvSpPr>
        <p:spPr>
          <a:xfrm>
            <a:off x="0" y="0"/>
            <a:ext cx="9144000" cy="6858000"/>
          </a:xfrm>
          <a:prstGeom prst="rect">
            <a:avLst/>
          </a:prstGeom>
          <a:solidFill>
            <a:srgbClr val="7777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0" y="442375"/>
            <a:ext cx="9144000" cy="5614352"/>
            <a:chOff x="-7559040" y="-1404934"/>
            <a:chExt cx="21886970" cy="10335574"/>
          </a:xfrm>
        </p:grpSpPr>
        <p:pic>
          <p:nvPicPr>
            <p:cNvPr id="6" name="Picture 5"/>
            <p:cNvPicPr>
              <a:picLocks noChangeAspect="1"/>
            </p:cNvPicPr>
            <p:nvPr/>
          </p:nvPicPr>
          <p:blipFill rotWithShape="1">
            <a:blip r:embed="rId2"/>
            <a:srcRect l="3450" t="22369" r="39941" b="18333"/>
            <a:stretch/>
          </p:blipFill>
          <p:spPr>
            <a:xfrm>
              <a:off x="-7559040" y="-1371600"/>
              <a:ext cx="14752320" cy="10302240"/>
            </a:xfrm>
            <a:prstGeom prst="rect">
              <a:avLst/>
            </a:prstGeom>
          </p:spPr>
        </p:pic>
        <p:pic>
          <p:nvPicPr>
            <p:cNvPr id="7" name="Picture 6"/>
            <p:cNvPicPr>
              <a:picLocks noChangeAspect="1"/>
            </p:cNvPicPr>
            <p:nvPr/>
          </p:nvPicPr>
          <p:blipFill rotWithShape="1">
            <a:blip r:embed="rId3"/>
            <a:srcRect l="12579" t="22193" r="37954" b="19516"/>
            <a:stretch/>
          </p:blipFill>
          <p:spPr>
            <a:xfrm>
              <a:off x="1436792" y="-1404934"/>
              <a:ext cx="12891138" cy="10127315"/>
            </a:xfrm>
            <a:prstGeom prst="rect">
              <a:avLst/>
            </a:prstGeom>
          </p:spPr>
        </p:pic>
      </p:grpSp>
      <p:sp>
        <p:nvSpPr>
          <p:cNvPr id="10" name="TextBox 9"/>
          <p:cNvSpPr txBox="1"/>
          <p:nvPr/>
        </p:nvSpPr>
        <p:spPr>
          <a:xfrm>
            <a:off x="1289958" y="6470386"/>
            <a:ext cx="6185668" cy="307777"/>
          </a:xfrm>
          <a:prstGeom prst="rect">
            <a:avLst/>
          </a:prstGeom>
          <a:noFill/>
        </p:spPr>
        <p:txBody>
          <a:bodyPr wrap="none" rtlCol="0">
            <a:spAutoFit/>
          </a:bodyPr>
          <a:lstStyle/>
          <a:p>
            <a:r>
              <a:rPr lang="en-US" sz="1400" dirty="0">
                <a:solidFill>
                  <a:schemeClr val="bg1"/>
                </a:solidFill>
              </a:rPr>
              <a:t>https://www.nextbigfuture.com/2012/06/deaths-by-energy-source-in-forbes.html</a:t>
            </a:r>
          </a:p>
        </p:txBody>
      </p:sp>
      <p:sp>
        <p:nvSpPr>
          <p:cNvPr id="3" name="TextBox 2"/>
          <p:cNvSpPr txBox="1"/>
          <p:nvPr/>
        </p:nvSpPr>
        <p:spPr>
          <a:xfrm>
            <a:off x="6095386" y="728133"/>
            <a:ext cx="3116494" cy="369332"/>
          </a:xfrm>
          <a:prstGeom prst="rect">
            <a:avLst/>
          </a:prstGeom>
          <a:noFill/>
        </p:spPr>
        <p:txBody>
          <a:bodyPr wrap="none" rtlCol="0">
            <a:spAutoFit/>
          </a:bodyPr>
          <a:lstStyle/>
          <a:p>
            <a:r>
              <a:rPr lang="en-US" dirty="0">
                <a:solidFill>
                  <a:schemeClr val="bg1"/>
                </a:solidFill>
              </a:rPr>
              <a:t>World supply is 150,000 </a:t>
            </a:r>
            <a:r>
              <a:rPr lang="en-US" dirty="0" err="1">
                <a:solidFill>
                  <a:schemeClr val="bg1"/>
                </a:solidFill>
              </a:rPr>
              <a:t>TWh</a:t>
            </a:r>
            <a:r>
              <a:rPr lang="en-US" dirty="0">
                <a:solidFill>
                  <a:schemeClr val="bg1"/>
                </a:solidFill>
              </a:rPr>
              <a:t>/y</a:t>
            </a:r>
          </a:p>
        </p:txBody>
      </p:sp>
    </p:spTree>
    <p:extLst>
      <p:ext uri="{BB962C8B-B14F-4D97-AF65-F5344CB8AC3E}">
        <p14:creationId xmlns:p14="http://schemas.microsoft.com/office/powerpoint/2010/main" val="1400223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9387" t="12044" r="39717" b="4609"/>
          <a:stretch/>
        </p:blipFill>
        <p:spPr>
          <a:xfrm>
            <a:off x="10035" y="0"/>
            <a:ext cx="9133965" cy="6849533"/>
          </a:xfrm>
          <a:prstGeom prst="rect">
            <a:avLst/>
          </a:prstGeom>
        </p:spPr>
      </p:pic>
      <p:sp>
        <p:nvSpPr>
          <p:cNvPr id="4" name="Rounded Rectangle 3"/>
          <p:cNvSpPr/>
          <p:nvPr/>
        </p:nvSpPr>
        <p:spPr>
          <a:xfrm>
            <a:off x="84667" y="6163733"/>
            <a:ext cx="6129867" cy="66886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821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oqvghou5m3U"/>
          <p:cNvPicPr>
            <a:picLocks noRot="1" noChangeAspect="1"/>
          </p:cNvPicPr>
          <p:nvPr>
            <a:videoFile r:link="rId1"/>
          </p:nvPr>
        </p:nvPicPr>
        <p:blipFill>
          <a:blip r:embed="rId3"/>
          <a:stretch>
            <a:fillRect/>
          </a:stretch>
        </p:blipFill>
        <p:spPr>
          <a:xfrm>
            <a:off x="4837" y="859971"/>
            <a:ext cx="9139163" cy="5140779"/>
          </a:xfrm>
          <a:prstGeom prst="rect">
            <a:avLst/>
          </a:prstGeom>
        </p:spPr>
      </p:pic>
    </p:spTree>
    <p:extLst>
      <p:ext uri="{BB962C8B-B14F-4D97-AF65-F5344CB8AC3E}">
        <p14:creationId xmlns:p14="http://schemas.microsoft.com/office/powerpoint/2010/main" val="37239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daZ7IQFqPyA"/>
          <p:cNvPicPr>
            <a:picLocks noRot="1" noChangeAspect="1"/>
          </p:cNvPicPr>
          <p:nvPr>
            <a:videoFile r:link="rId1"/>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137539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texas 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6420" cy="61052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0709" y="6306589"/>
            <a:ext cx="8905002" cy="369332"/>
          </a:xfrm>
          <a:prstGeom prst="rect">
            <a:avLst/>
          </a:prstGeom>
          <a:solidFill>
            <a:schemeClr val="bg1"/>
          </a:solidFill>
          <a:ln>
            <a:noFill/>
          </a:ln>
        </p:spPr>
        <p:txBody>
          <a:bodyPr wrap="none" rtlCol="0">
            <a:spAutoFit/>
          </a:bodyPr>
          <a:lstStyle/>
          <a:p>
            <a:r>
              <a:rPr lang="en-US" sz="1800" b="1" dirty="0">
                <a:latin typeface="Castellar" panose="020A0402060406010301" pitchFamily="18" charset="0"/>
              </a:rPr>
              <a:t>Ye shall know the truth and the truth shall set you free</a:t>
            </a:r>
          </a:p>
        </p:txBody>
      </p:sp>
    </p:spTree>
    <p:extLst>
      <p:ext uri="{BB962C8B-B14F-4D97-AF65-F5344CB8AC3E}">
        <p14:creationId xmlns:p14="http://schemas.microsoft.com/office/powerpoint/2010/main" val="3381755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Nukes Work</a:t>
            </a:r>
          </a:p>
        </p:txBody>
      </p:sp>
      <p:sp>
        <p:nvSpPr>
          <p:cNvPr id="5" name="Content Placeholder 4"/>
          <p:cNvSpPr>
            <a:spLocks noGrp="1"/>
          </p:cNvSpPr>
          <p:nvPr>
            <p:ph idx="1"/>
          </p:nvPr>
        </p:nvSpPr>
        <p:spPr>
          <a:xfrm>
            <a:off x="628650" y="1825624"/>
            <a:ext cx="7886700" cy="4829175"/>
          </a:xfrm>
        </p:spPr>
        <p:txBody>
          <a:bodyPr>
            <a:normAutofit fontScale="85000" lnSpcReduction="20000"/>
          </a:bodyPr>
          <a:lstStyle/>
          <a:p>
            <a:r>
              <a:rPr lang="en-US" dirty="0"/>
              <a:t>How is nuclear power different from chemical power sources?</a:t>
            </a:r>
          </a:p>
          <a:p>
            <a:r>
              <a:rPr lang="en-US" dirty="0"/>
              <a:t>How do nuclear power plants generate electricity?</a:t>
            </a:r>
          </a:p>
          <a:p>
            <a:r>
              <a:rPr lang="en-US" dirty="0"/>
              <a:t>Isn’t nuclear power / waste dangerous?</a:t>
            </a:r>
          </a:p>
          <a:p>
            <a:r>
              <a:rPr lang="en-US" dirty="0"/>
              <a:t>What about the risk of nuclear weapons?</a:t>
            </a:r>
          </a:p>
          <a:p>
            <a:endParaRPr lang="en-US" dirty="0"/>
          </a:p>
          <a:p>
            <a:r>
              <a:rPr lang="en-US" dirty="0"/>
              <a:t>Union of Concerned Scientists: </a:t>
            </a:r>
            <a:r>
              <a:rPr lang="en-US" dirty="0">
                <a:hlinkClick r:id="rId2">
                  <a:extLst>
                    <a:ext uri="{A12FA001-AC4F-418D-AE19-62706E023703}">
                      <ahyp:hlinkClr xmlns:ahyp="http://schemas.microsoft.com/office/drawing/2018/hyperlinkcolor" val="tx"/>
                    </a:ext>
                  </a:extLst>
                </a:hlinkClick>
              </a:rPr>
              <a:t>https://www.ucsusa.org/nuclear-power/cost-nuclear-power/retirements?_ga=2.68367313.1717052947.1542400265-1929339798.1542306463#.W-8pJ-hKiUk</a:t>
            </a:r>
            <a:endParaRPr lang="en-US" dirty="0"/>
          </a:p>
          <a:p>
            <a:r>
              <a:rPr lang="en-US" dirty="0"/>
              <a:t>Bill Nye on Fukushima: </a:t>
            </a:r>
            <a:r>
              <a:rPr lang="en-US" u="sng" dirty="0">
                <a:hlinkClick r:id="rId3">
                  <a:extLst>
                    <a:ext uri="{A12FA001-AC4F-418D-AE19-62706E023703}">
                      <ahyp:hlinkClr xmlns:ahyp="http://schemas.microsoft.com/office/drawing/2018/hyperlinkcolor" val="tx"/>
                    </a:ext>
                  </a:extLst>
                </a:hlinkClick>
              </a:rPr>
              <a:t>https://www.youtube.com/watch?v=bcXf6aWt4hI</a:t>
            </a:r>
            <a:endParaRPr lang="en-US" dirty="0"/>
          </a:p>
          <a:p>
            <a:r>
              <a:rPr lang="en-US" dirty="0"/>
              <a:t>John Oliver on nuclear waste: </a:t>
            </a:r>
            <a:r>
              <a:rPr lang="en-US" u="sng" dirty="0">
                <a:hlinkClick r:id="rId4">
                  <a:extLst>
                    <a:ext uri="{A12FA001-AC4F-418D-AE19-62706E023703}">
                      <ahyp:hlinkClr xmlns:ahyp="http://schemas.microsoft.com/office/drawing/2018/hyperlinkcolor" val="tx"/>
                    </a:ext>
                  </a:extLst>
                </a:hlinkClick>
              </a:rPr>
              <a:t>https://www.youtube.com/watch?v=ZwY2E0hjGuU</a:t>
            </a:r>
            <a:endParaRPr lang="en-US" dirty="0"/>
          </a:p>
          <a:p>
            <a:r>
              <a:rPr lang="en-US" dirty="0"/>
              <a:t>Iran deal: </a:t>
            </a:r>
            <a:r>
              <a:rPr lang="en-US" u="sng" dirty="0">
                <a:hlinkClick r:id="rId5">
                  <a:extLst>
                    <a:ext uri="{A12FA001-AC4F-418D-AE19-62706E023703}">
                      <ahyp:hlinkClr xmlns:ahyp="http://schemas.microsoft.com/office/drawing/2018/hyperlinkcolor" val="tx"/>
                    </a:ext>
                  </a:extLst>
                </a:hlinkClick>
              </a:rPr>
              <a:t>https://www.youtube.com/watch?v=oqvghou5m3U</a:t>
            </a:r>
            <a:endParaRPr lang="en-US" dirty="0"/>
          </a:p>
          <a:p>
            <a:r>
              <a:rPr lang="en-US" dirty="0"/>
              <a:t>Monitoring for nuclear tests: </a:t>
            </a:r>
            <a:r>
              <a:rPr lang="en-US" u="sng" dirty="0">
                <a:hlinkClick r:id="rId6">
                  <a:extLst>
                    <a:ext uri="{A12FA001-AC4F-418D-AE19-62706E023703}">
                      <ahyp:hlinkClr xmlns:ahyp="http://schemas.microsoft.com/office/drawing/2018/hyperlinkcolor" val="tx"/>
                    </a:ext>
                  </a:extLst>
                </a:hlinkClick>
              </a:rPr>
              <a:t>https://www.youtube.com/watch?v=daZ7IQFqPyA</a:t>
            </a:r>
            <a:endParaRPr lang="en-US" dirty="0"/>
          </a:p>
        </p:txBody>
      </p:sp>
    </p:spTree>
    <p:extLst>
      <p:ext uri="{BB962C8B-B14F-4D97-AF65-F5344CB8AC3E}">
        <p14:creationId xmlns:p14="http://schemas.microsoft.com/office/powerpoint/2010/main" val="61457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“A crude pile of black bricks and wooden timbers” - Fermi</a:t>
            </a:r>
          </a:p>
        </p:txBody>
      </p:sp>
      <p:pic>
        <p:nvPicPr>
          <p:cNvPr id="26628" name="Picture 7" descr="cp1-1b"/>
          <p:cNvPicPr>
            <a:picLocks noGrp="1" noChangeAspect="1" noChangeArrowheads="1"/>
          </p:cNvPicPr>
          <p:nvPr>
            <p:ph type="clipArt" sz="half" idx="2"/>
          </p:nvPr>
        </p:nvPicPr>
        <p:blipFill>
          <a:blip r:embed="rId2" cstate="print"/>
          <a:srcRect/>
          <a:stretch>
            <a:fillRect/>
          </a:stretch>
        </p:blipFill>
        <p:spPr>
          <a:xfrm>
            <a:off x="3657600" y="1752600"/>
            <a:ext cx="5354784" cy="3886200"/>
          </a:xfrm>
          <a:noFill/>
        </p:spPr>
      </p:pic>
      <p:sp>
        <p:nvSpPr>
          <p:cNvPr id="6" name="Rectangle 3"/>
          <p:cNvSpPr>
            <a:spLocks noGrp="1" noChangeArrowheads="1"/>
          </p:cNvSpPr>
          <p:nvPr>
            <p:ph type="body" idx="1"/>
          </p:nvPr>
        </p:nvSpPr>
        <p:spPr>
          <a:xfrm>
            <a:off x="76200" y="1600200"/>
            <a:ext cx="3505200" cy="5257800"/>
          </a:xfrm>
        </p:spPr>
        <p:txBody>
          <a:bodyPr/>
          <a:lstStyle/>
          <a:p>
            <a:r>
              <a:rPr lang="en-US" dirty="0"/>
              <a:t>No cooling system</a:t>
            </a:r>
          </a:p>
          <a:p>
            <a:r>
              <a:rPr lang="en-US" dirty="0"/>
              <a:t>No radiation shield or containment!</a:t>
            </a:r>
          </a:p>
          <a:p>
            <a:r>
              <a:rPr lang="en-US" dirty="0"/>
              <a:t>Mixture of natural uranium and graphite bricks</a:t>
            </a:r>
          </a:p>
          <a:p>
            <a:pPr lvl="1">
              <a:lnSpc>
                <a:spcPct val="90000"/>
              </a:lnSpc>
            </a:pPr>
            <a:r>
              <a:rPr lang="en-US" sz="2400" dirty="0"/>
              <a:t>771,000 </a:t>
            </a:r>
            <a:r>
              <a:rPr lang="en-US" sz="2400" dirty="0" err="1"/>
              <a:t>lbs</a:t>
            </a:r>
            <a:r>
              <a:rPr lang="en-US" sz="2400" dirty="0"/>
              <a:t> graphite</a:t>
            </a:r>
          </a:p>
          <a:p>
            <a:pPr lvl="1">
              <a:lnSpc>
                <a:spcPct val="90000"/>
              </a:lnSpc>
            </a:pPr>
            <a:r>
              <a:rPr lang="en-US" sz="2400" dirty="0"/>
              <a:t>81,000 </a:t>
            </a:r>
            <a:r>
              <a:rPr lang="en-US" sz="2400" dirty="0" err="1"/>
              <a:t>lbs</a:t>
            </a:r>
            <a:r>
              <a:rPr lang="en-US" sz="2400" dirty="0"/>
              <a:t> UO</a:t>
            </a:r>
          </a:p>
          <a:p>
            <a:pPr lvl="1">
              <a:lnSpc>
                <a:spcPct val="90000"/>
              </a:lnSpc>
            </a:pPr>
            <a:r>
              <a:rPr lang="en-US" sz="2400" dirty="0"/>
              <a:t>12,000 </a:t>
            </a:r>
            <a:r>
              <a:rPr lang="en-US" sz="2400" dirty="0" err="1"/>
              <a:t>lbs</a:t>
            </a:r>
            <a:r>
              <a:rPr lang="en-US" sz="2400" dirty="0"/>
              <a:t> U metal</a:t>
            </a:r>
          </a:p>
          <a:p>
            <a:r>
              <a:rPr lang="en-US" dirty="0"/>
              <a:t>½ Watts</a:t>
            </a:r>
          </a:p>
        </p:txBody>
      </p:sp>
    </p:spTree>
    <p:extLst>
      <p:ext uri="{BB962C8B-B14F-4D97-AF65-F5344CB8AC3E}">
        <p14:creationId xmlns:p14="http://schemas.microsoft.com/office/powerpoint/2010/main" val="369815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SCRAM!</a:t>
            </a:r>
          </a:p>
        </p:txBody>
      </p:sp>
      <p:pic>
        <p:nvPicPr>
          <p:cNvPr id="9218" name="Picture 2" descr="http://static.newworldencyclopedia.org/c/c4/Atompi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542" y="2044677"/>
            <a:ext cx="6986657" cy="36227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400" y="2039880"/>
            <a:ext cx="1507144" cy="3539430"/>
          </a:xfrm>
          <a:prstGeom prst="rect">
            <a:avLst/>
          </a:prstGeom>
          <a:noFill/>
        </p:spPr>
        <p:txBody>
          <a:bodyPr wrap="none" rtlCol="0">
            <a:spAutoFit/>
          </a:bodyPr>
          <a:lstStyle/>
          <a:p>
            <a:r>
              <a:rPr lang="en-US" sz="3200" dirty="0"/>
              <a:t>Safety</a:t>
            </a:r>
          </a:p>
          <a:p>
            <a:r>
              <a:rPr lang="en-US" sz="3200" dirty="0"/>
              <a:t>Control</a:t>
            </a:r>
          </a:p>
          <a:p>
            <a:r>
              <a:rPr lang="en-US" sz="3200" dirty="0"/>
              <a:t>Rod</a:t>
            </a:r>
          </a:p>
          <a:p>
            <a:r>
              <a:rPr lang="en-US" sz="3200" dirty="0"/>
              <a:t>Axe</a:t>
            </a:r>
          </a:p>
          <a:p>
            <a:r>
              <a:rPr lang="en-US" sz="3200" dirty="0"/>
              <a:t>Man</a:t>
            </a:r>
          </a:p>
          <a:p>
            <a:r>
              <a:rPr lang="en-US" sz="3200" dirty="0"/>
              <a:t>-</a:t>
            </a:r>
          </a:p>
          <a:p>
            <a:r>
              <a:rPr lang="en-US" sz="3200" dirty="0"/>
              <a:t>Or is it?</a:t>
            </a:r>
          </a:p>
        </p:txBody>
      </p:sp>
      <p:pic>
        <p:nvPicPr>
          <p:cNvPr id="9220" name="Picture 4" descr="http://upload.wikimedia.org/wikipedia/commons/f/ff/EBR-I_-_SCRAM_butt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4992" y="152400"/>
            <a:ext cx="1934207"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a:xfrm>
            <a:off x="381000" y="228600"/>
            <a:ext cx="8077200" cy="1219200"/>
          </a:xfrm>
        </p:spPr>
        <p:txBody>
          <a:bodyPr/>
          <a:lstStyle/>
          <a:p>
            <a:r>
              <a:rPr lang="en-US" dirty="0"/>
              <a:t>The first Pu production reactors for Manhattan project</a:t>
            </a:r>
          </a:p>
        </p:txBody>
      </p:sp>
      <p:sp>
        <p:nvSpPr>
          <p:cNvPr id="28675" name="Rectangle 1027"/>
          <p:cNvSpPr>
            <a:spLocks noGrp="1" noChangeArrowheads="1"/>
          </p:cNvSpPr>
          <p:nvPr>
            <p:ph type="body" idx="1"/>
          </p:nvPr>
        </p:nvSpPr>
        <p:spPr>
          <a:xfrm>
            <a:off x="685800" y="1600200"/>
            <a:ext cx="7772400" cy="2057400"/>
          </a:xfrm>
        </p:spPr>
        <p:txBody>
          <a:bodyPr/>
          <a:lstStyle/>
          <a:p>
            <a:r>
              <a:rPr lang="en-US" dirty="0"/>
              <a:t>Early natural uranium-fueled, water-cooled reactors constructed at Hanford, WA.</a:t>
            </a:r>
          </a:p>
          <a:p>
            <a:r>
              <a:rPr lang="en-US" dirty="0"/>
              <a:t>As a backup project, the X-10 Pu production reactor of air-cooled design was built at Oak Ridge, Tennessee.</a:t>
            </a:r>
          </a:p>
        </p:txBody>
      </p:sp>
      <p:sp>
        <p:nvSpPr>
          <p:cNvPr id="2" name="AutoShape 2" descr="Image result for Hanford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Hanford si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age result for Hanford sit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Hanford sit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4762" name="Picture 10" descr="http://upload.wikimedia.org/wikipedia/commons/a/a2/Hanford_Site_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46" y="3581400"/>
            <a:ext cx="4477926"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4764" name="Picture 12" descr="Image result for Oak ri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581400"/>
            <a:ext cx="3907434"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35287"/>
      </p:ext>
    </p:extLst>
  </p:cSld>
  <p:clrMapOvr>
    <a:masterClrMapping/>
  </p:clrMapOvr>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spółpraca">
  <a:themeElements>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fontScheme name="Współprac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spółpraca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Współpraca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Współpraca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Współpraca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Współpraca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Współpraca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Współpraca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Współpraca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Współpraca">
  <a:themeElements>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fontScheme name="Współprac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spółpraca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Współpraca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Współpraca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Współpraca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Współpraca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Współpraca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Współpraca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Współpraca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Współpraca">
  <a:themeElements>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fontScheme name="Współprac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spółpraca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Współpraca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Współpraca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Współpraca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Współpraca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Współpraca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Współpraca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Współpraca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Współpraca">
  <a:themeElements>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fontScheme name="Współprac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spółpraca 1">
        <a:dk1>
          <a:srgbClr val="000078"/>
        </a:dk1>
        <a:lt1>
          <a:srgbClr val="FFFFFF"/>
        </a:lt1>
        <a:dk2>
          <a:srgbClr val="000066"/>
        </a:dk2>
        <a:lt2>
          <a:srgbClr val="CCECFF"/>
        </a:lt2>
        <a:accent1>
          <a:srgbClr val="0099CC"/>
        </a:accent1>
        <a:accent2>
          <a:srgbClr val="008080"/>
        </a:accent2>
        <a:accent3>
          <a:srgbClr val="AAAAB8"/>
        </a:accent3>
        <a:accent4>
          <a:srgbClr val="DADADA"/>
        </a:accent4>
        <a:accent5>
          <a:srgbClr val="AACAE2"/>
        </a:accent5>
        <a:accent6>
          <a:srgbClr val="007373"/>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Współpraca 2">
        <a:dk1>
          <a:srgbClr val="0000A6"/>
        </a:dk1>
        <a:lt1>
          <a:srgbClr val="FFFFFF"/>
        </a:lt1>
        <a:dk2>
          <a:srgbClr val="000099"/>
        </a:dk2>
        <a:lt2>
          <a:srgbClr val="CCFFFF"/>
        </a:lt2>
        <a:accent1>
          <a:srgbClr val="00CCFF"/>
        </a:accent1>
        <a:accent2>
          <a:srgbClr val="FFE701"/>
        </a:accent2>
        <a:accent3>
          <a:srgbClr val="AAAACA"/>
        </a:accent3>
        <a:accent4>
          <a:srgbClr val="DADADA"/>
        </a:accent4>
        <a:accent5>
          <a:srgbClr val="AAE2FF"/>
        </a:accent5>
        <a:accent6>
          <a:srgbClr val="E7D101"/>
        </a:accent6>
        <a:hlink>
          <a:srgbClr val="FFCC66"/>
        </a:hlink>
        <a:folHlink>
          <a:srgbClr val="00CA00"/>
        </a:folHlink>
      </a:clrScheme>
      <a:clrMap bg1="dk2" tx1="lt1" bg2="dk1" tx2="lt2" accent1="accent1" accent2="accent2" accent3="accent3" accent4="accent4" accent5="accent5" accent6="accent6" hlink="hlink" folHlink="folHlink"/>
    </a:extraClrScheme>
    <a:extraClrScheme>
      <a:clrScheme name="Współpraca 3">
        <a:dk1>
          <a:srgbClr val="000000"/>
        </a:dk1>
        <a:lt1>
          <a:srgbClr val="E0EBF6"/>
        </a:lt1>
        <a:dk2>
          <a:srgbClr val="77A4AF"/>
        </a:dk2>
        <a:lt2>
          <a:srgbClr val="F3F7FB"/>
        </a:lt2>
        <a:accent1>
          <a:srgbClr val="B9C4D7"/>
        </a:accent1>
        <a:accent2>
          <a:srgbClr val="B1A1C5"/>
        </a:accent2>
        <a:accent3>
          <a:srgbClr val="EDF3FA"/>
        </a:accent3>
        <a:accent4>
          <a:srgbClr val="000000"/>
        </a:accent4>
        <a:accent5>
          <a:srgbClr val="D9DEE8"/>
        </a:accent5>
        <a:accent6>
          <a:srgbClr val="A091B2"/>
        </a:accent6>
        <a:hlink>
          <a:srgbClr val="3F2FB5"/>
        </a:hlink>
        <a:folHlink>
          <a:srgbClr val="318944"/>
        </a:folHlink>
      </a:clrScheme>
      <a:clrMap bg1="lt1" tx1="dk1" bg2="lt2" tx2="dk2" accent1="accent1" accent2="accent2" accent3="accent3" accent4="accent4" accent5="accent5" accent6="accent6" hlink="hlink" folHlink="folHlink"/>
    </a:extraClrScheme>
    <a:extraClrScheme>
      <a:clrScheme name="Współpraca 4">
        <a:dk1>
          <a:srgbClr val="006E6B"/>
        </a:dk1>
        <a:lt1>
          <a:srgbClr val="FFFFFF"/>
        </a:lt1>
        <a:dk2>
          <a:srgbClr val="006666"/>
        </a:dk2>
        <a:lt2>
          <a:srgbClr val="B9EFEE"/>
        </a:lt2>
        <a:accent1>
          <a:srgbClr val="33CCCC"/>
        </a:accent1>
        <a:accent2>
          <a:srgbClr val="6AB475"/>
        </a:accent2>
        <a:accent3>
          <a:srgbClr val="AAB8B8"/>
        </a:accent3>
        <a:accent4>
          <a:srgbClr val="DADADA"/>
        </a:accent4>
        <a:accent5>
          <a:srgbClr val="ADE2E2"/>
        </a:accent5>
        <a:accent6>
          <a:srgbClr val="5FA369"/>
        </a:accent6>
        <a:hlink>
          <a:srgbClr val="00FF99"/>
        </a:hlink>
        <a:folHlink>
          <a:srgbClr val="CCFF66"/>
        </a:folHlink>
      </a:clrScheme>
      <a:clrMap bg1="dk2" tx1="lt1" bg2="dk1" tx2="lt2" accent1="accent1" accent2="accent2" accent3="accent3" accent4="accent4" accent5="accent5" accent6="accent6" hlink="hlink" folHlink="folHlink"/>
    </a:extraClrScheme>
    <a:extraClrScheme>
      <a:clrScheme name="Współpraca 5">
        <a:dk1>
          <a:srgbClr val="8ABA8D"/>
        </a:dk1>
        <a:lt1>
          <a:srgbClr val="FFFFFF"/>
        </a:lt1>
        <a:dk2>
          <a:srgbClr val="6FB56D"/>
        </a:dk2>
        <a:lt2>
          <a:srgbClr val="DCF1F4"/>
        </a:lt2>
        <a:accent1>
          <a:srgbClr val="2E7E2E"/>
        </a:accent1>
        <a:accent2>
          <a:srgbClr val="25735D"/>
        </a:accent2>
        <a:accent3>
          <a:srgbClr val="BBD7BA"/>
        </a:accent3>
        <a:accent4>
          <a:srgbClr val="DADADA"/>
        </a:accent4>
        <a:accent5>
          <a:srgbClr val="ADC0AD"/>
        </a:accent5>
        <a:accent6>
          <a:srgbClr val="206853"/>
        </a:accent6>
        <a:hlink>
          <a:srgbClr val="FFFF00"/>
        </a:hlink>
        <a:folHlink>
          <a:srgbClr val="FFF4BF"/>
        </a:folHlink>
      </a:clrScheme>
      <a:clrMap bg1="dk2" tx1="lt1" bg2="dk1" tx2="lt2" accent1="accent1" accent2="accent2" accent3="accent3" accent4="accent4" accent5="accent5" accent6="accent6" hlink="hlink" folHlink="folHlink"/>
    </a:extraClrScheme>
    <a:extraClrScheme>
      <a:clrScheme name="Współpraca 6">
        <a:dk1>
          <a:srgbClr val="005400"/>
        </a:dk1>
        <a:lt1>
          <a:srgbClr val="FFFFFF"/>
        </a:lt1>
        <a:dk2>
          <a:srgbClr val="004800"/>
        </a:dk2>
        <a:lt2>
          <a:srgbClr val="D6D8C0"/>
        </a:lt2>
        <a:accent1>
          <a:srgbClr val="339933"/>
        </a:accent1>
        <a:accent2>
          <a:srgbClr val="7D8C70"/>
        </a:accent2>
        <a:accent3>
          <a:srgbClr val="AAB1AA"/>
        </a:accent3>
        <a:accent4>
          <a:srgbClr val="DADADA"/>
        </a:accent4>
        <a:accent5>
          <a:srgbClr val="ADCAAD"/>
        </a:accent5>
        <a:accent6>
          <a:srgbClr val="717E65"/>
        </a:accent6>
        <a:hlink>
          <a:srgbClr val="CCCC00"/>
        </a:hlink>
        <a:folHlink>
          <a:srgbClr val="85B3B1"/>
        </a:folHlink>
      </a:clrScheme>
      <a:clrMap bg1="dk2" tx1="lt1" bg2="dk1" tx2="lt2" accent1="accent1" accent2="accent2" accent3="accent3" accent4="accent4" accent5="accent5" accent6="accent6" hlink="hlink" folHlink="folHlink"/>
    </a:extraClrScheme>
    <a:extraClrScheme>
      <a:clrScheme name="Współpraca 7">
        <a:dk1>
          <a:srgbClr val="000000"/>
        </a:dk1>
        <a:lt1>
          <a:srgbClr val="F5F0BD"/>
        </a:lt1>
        <a:dk2>
          <a:srgbClr val="BD9D69"/>
        </a:dk2>
        <a:lt2>
          <a:srgbClr val="FFFFCC"/>
        </a:lt2>
        <a:accent1>
          <a:srgbClr val="CDBB77"/>
        </a:accent1>
        <a:accent2>
          <a:srgbClr val="F8EBD0"/>
        </a:accent2>
        <a:accent3>
          <a:srgbClr val="F9F6DB"/>
        </a:accent3>
        <a:accent4>
          <a:srgbClr val="000000"/>
        </a:accent4>
        <a:accent5>
          <a:srgbClr val="E3DABD"/>
        </a:accent5>
        <a:accent6>
          <a:srgbClr val="E1D5BC"/>
        </a:accent6>
        <a:hlink>
          <a:srgbClr val="FF9900"/>
        </a:hlink>
        <a:folHlink>
          <a:srgbClr val="C64B00"/>
        </a:folHlink>
      </a:clrScheme>
      <a:clrMap bg1="lt1" tx1="dk1" bg2="lt2" tx2="dk2" accent1="accent1" accent2="accent2" accent3="accent3" accent4="accent4" accent5="accent5" accent6="accent6" hlink="hlink" folHlink="folHlink"/>
    </a:extraClrScheme>
    <a:extraClrScheme>
      <a:clrScheme name="Współpraca 8">
        <a:dk1>
          <a:srgbClr val="000000"/>
        </a:dk1>
        <a:lt1>
          <a:srgbClr val="E2DDD4"/>
        </a:lt1>
        <a:dk2>
          <a:srgbClr val="000000"/>
        </a:dk2>
        <a:lt2>
          <a:srgbClr val="EFEBE3"/>
        </a:lt2>
        <a:accent1>
          <a:srgbClr val="F2F2F2"/>
        </a:accent1>
        <a:accent2>
          <a:srgbClr val="C4AD74"/>
        </a:accent2>
        <a:accent3>
          <a:srgbClr val="EEEBE6"/>
        </a:accent3>
        <a:accent4>
          <a:srgbClr val="000000"/>
        </a:accent4>
        <a:accent5>
          <a:srgbClr val="F7F7F7"/>
        </a:accent5>
        <a:accent6>
          <a:srgbClr val="B19C68"/>
        </a:accent6>
        <a:hlink>
          <a:srgbClr val="A46032"/>
        </a:hlink>
        <a:folHlink>
          <a:srgbClr val="8F8E73"/>
        </a:folHlink>
      </a:clrScheme>
      <a:clrMap bg1="lt1" tx1="dk1" bg2="lt2" tx2="dk2" accent1="accent1" accent2="accent2" accent3="accent3" accent4="accent4" accent5="accent5" accent6="accent6" hlink="hlink" folHlink="folHlink"/>
    </a:extraClrScheme>
    <a:extraClrScheme>
      <a:clrScheme name="Współpraca 9">
        <a:dk1>
          <a:srgbClr val="8A0000"/>
        </a:dk1>
        <a:lt1>
          <a:srgbClr val="FFFFFF"/>
        </a:lt1>
        <a:dk2>
          <a:srgbClr val="800000"/>
        </a:dk2>
        <a:lt2>
          <a:srgbClr val="FFFFCC"/>
        </a:lt2>
        <a:accent1>
          <a:srgbClr val="FF5831"/>
        </a:accent1>
        <a:accent2>
          <a:srgbClr val="C5543D"/>
        </a:accent2>
        <a:accent3>
          <a:srgbClr val="C0AAAA"/>
        </a:accent3>
        <a:accent4>
          <a:srgbClr val="DADADA"/>
        </a:accent4>
        <a:accent5>
          <a:srgbClr val="FFB4AD"/>
        </a:accent5>
        <a:accent6>
          <a:srgbClr val="B24B36"/>
        </a:accent6>
        <a:hlink>
          <a:srgbClr val="FFFFCC"/>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4629</TotalTime>
  <Words>2069</Words>
  <Application>Microsoft Office PowerPoint</Application>
  <PresentationFormat>On-screen Show (4:3)</PresentationFormat>
  <Paragraphs>365</Paragraphs>
  <Slides>66</Slides>
  <Notes>4</Notes>
  <HiddenSlides>0</HiddenSlides>
  <MMClips>5</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66</vt:i4>
      </vt:variant>
    </vt:vector>
  </HeadingPairs>
  <TitlesOfParts>
    <vt:vector size="79" baseType="lpstr">
      <vt:lpstr>Arial</vt:lpstr>
      <vt:lpstr>Cambria Math</vt:lpstr>
      <vt:lpstr>Castellar</vt:lpstr>
      <vt:lpstr>Courier New</vt:lpstr>
      <vt:lpstr>Garamond</vt:lpstr>
      <vt:lpstr>Gill Sans Ultra Bold</vt:lpstr>
      <vt:lpstr>Times New Roman</vt:lpstr>
      <vt:lpstr>Theme1</vt:lpstr>
      <vt:lpstr>Współpraca</vt:lpstr>
      <vt:lpstr>1_Współpraca</vt:lpstr>
      <vt:lpstr>2_Współpraca</vt:lpstr>
      <vt:lpstr>3_Współpraca</vt:lpstr>
      <vt:lpstr>Photo Editor Photo</vt:lpstr>
      <vt:lpstr>The History of  Nuclear Reactors</vt:lpstr>
      <vt:lpstr>Uranium Fission</vt:lpstr>
      <vt:lpstr>Uranium Fission</vt:lpstr>
      <vt:lpstr>Discovery of Nuclear fission in Germany - 1938</vt:lpstr>
      <vt:lpstr>Pre-World War II </vt:lpstr>
      <vt:lpstr>First critical reactor: Fermi’s Pile</vt:lpstr>
      <vt:lpstr>“A crude pile of black bricks and wooden timbers” - Fermi</vt:lpstr>
      <vt:lpstr>SCRAM!</vt:lpstr>
      <vt:lpstr>The first Pu production reactors for Manhattan project</vt:lpstr>
      <vt:lpstr>The Trinity Test</vt:lpstr>
      <vt:lpstr>Implosion Device</vt:lpstr>
      <vt:lpstr>Gun Type</vt:lpstr>
      <vt:lpstr>Nazi nuclear pile!</vt:lpstr>
      <vt:lpstr>Post-World War II Era</vt:lpstr>
      <vt:lpstr>Heavy Water Reactors</vt:lpstr>
      <vt:lpstr>Early Nuclear Reactors</vt:lpstr>
      <vt:lpstr>Post-World War II Era (continued)</vt:lpstr>
      <vt:lpstr>The Nautilus</vt:lpstr>
      <vt:lpstr>1955: The Nautilus</vt:lpstr>
      <vt:lpstr>Victory of the PWR and BWR</vt:lpstr>
      <vt:lpstr>Pressurized Water Reactor </vt:lpstr>
      <vt:lpstr>Boiling Water Reactor </vt:lpstr>
      <vt:lpstr>1979: Three Mile Island </vt:lpstr>
      <vt:lpstr>A multiple fault event: who wins: machines or humans?</vt:lpstr>
      <vt:lpstr>Multiple faults continued</vt:lpstr>
      <vt:lpstr>Aftermath</vt:lpstr>
      <vt:lpstr>1986 Chernobyl: super-prompt critical incident </vt:lpstr>
      <vt:lpstr>Greedy Soviet design flaws!</vt:lpstr>
      <vt:lpstr>What went wrong?</vt:lpstr>
      <vt:lpstr>What went wrong continued</vt:lpstr>
      <vt:lpstr>Summary of Facts</vt:lpstr>
      <vt:lpstr>Radioactive fallout</vt:lpstr>
      <vt:lpstr>Human Impact</vt:lpstr>
      <vt:lpstr>Environmental impact: wildlife paradise?</vt:lpstr>
      <vt:lpstr>PowerPoint Presentation</vt:lpstr>
      <vt:lpstr>Old sarcophagus</vt:lpstr>
      <vt:lpstr>New sarcophagus</vt:lpstr>
      <vt:lpstr>PowerPoint Presentation</vt:lpstr>
      <vt:lpstr>PowerPoint Presentation</vt:lpstr>
      <vt:lpstr>PowerPoint Presentation</vt:lpstr>
      <vt:lpstr>PowerPoint Presentation</vt:lpstr>
      <vt:lpstr>PowerPoint Presentation</vt:lpstr>
      <vt:lpstr>Fukushima Effects</vt:lpstr>
      <vt:lpstr>New Nuclear Power Plants</vt:lpstr>
      <vt:lpstr>Advanced Reactors</vt:lpstr>
      <vt:lpstr>Nukes in Space!</vt:lpstr>
      <vt:lpstr>How Nukes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Nukes Work</vt:lpstr>
    </vt:vector>
  </TitlesOfParts>
  <Company>Univ of Texas NROTC Unit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ISOTOPES IN EVERYDAY LIFE</dc:title>
  <dc:creator>Commanding Officer</dc:creator>
  <cp:lastModifiedBy>Landsberger, Sheldon</cp:lastModifiedBy>
  <cp:revision>274</cp:revision>
  <dcterms:created xsi:type="dcterms:W3CDTF">1999-10-28T14:54:15Z</dcterms:created>
  <dcterms:modified xsi:type="dcterms:W3CDTF">2024-10-01T10:23:42Z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s.landsberger@mail.utexes.edu</vt:lpwstr>
  </property>
  <property fmtid="{D5CDD505-2E9C-101B-9397-08002B2CF9AE}" pid="8" name="HomePage">
    <vt:lpwstr>www.me.utexas.edu/~nuclear</vt:lpwstr>
  </property>
  <property fmtid="{D5CDD505-2E9C-101B-9397-08002B2CF9AE}" pid="9" name="Other">
    <vt:lpwstr/>
  </property>
  <property fmtid="{D5CDD505-2E9C-101B-9397-08002B2CF9AE}" pid="10" name="DownloadOriginal">
    <vt:bool>true</vt:bool>
  </property>
  <property fmtid="{D5CDD505-2E9C-101B-9397-08002B2CF9AE}" pid="11" name="DownloadIEButton">
    <vt:bool>true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4</vt:i4>
  </property>
  <property fmtid="{D5CDD505-2E9C-101B-9397-08002B2CF9AE}" pid="21" name="OutputDir">
    <vt:lpwstr>C:\My Documents</vt:lpwstr>
  </property>
</Properties>
</file>